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7" r:id="rId1"/>
  </p:sldMasterIdLst>
  <p:notesMasterIdLst>
    <p:notesMasterId r:id="rId18"/>
  </p:notesMasterIdLst>
  <p:sldIdLst>
    <p:sldId id="256" r:id="rId2"/>
    <p:sldId id="257" r:id="rId3"/>
    <p:sldId id="267" r:id="rId4"/>
    <p:sldId id="270" r:id="rId5"/>
    <p:sldId id="258" r:id="rId6"/>
    <p:sldId id="259" r:id="rId7"/>
    <p:sldId id="260" r:id="rId8"/>
    <p:sldId id="262" r:id="rId9"/>
    <p:sldId id="263" r:id="rId10"/>
    <p:sldId id="266" r:id="rId11"/>
    <p:sldId id="271" r:id="rId12"/>
    <p:sldId id="269" r:id="rId13"/>
    <p:sldId id="268" r:id="rId14"/>
    <p:sldId id="261" r:id="rId15"/>
    <p:sldId id="265" r:id="rId16"/>
    <p:sldId id="272"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5064" autoAdjust="0"/>
  </p:normalViewPr>
  <p:slideViewPr>
    <p:cSldViewPr snapToGrid="0">
      <p:cViewPr varScale="1">
        <p:scale>
          <a:sx n="69" d="100"/>
          <a:sy n="69" d="100"/>
        </p:scale>
        <p:origin x="72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DC330-370C-4D01-BFCD-B628C6BCC920}" type="datetimeFigureOut">
              <a:rPr lang="en-US" smtClean="0"/>
              <a:pPr/>
              <a:t>9/7/2018</a:t>
            </a:fld>
            <a:endParaRPr lang="en-US"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DDCF9-0581-4DE8-B71E-0014485F77B7}" type="slidenum">
              <a:rPr lang="en-US" smtClean="0"/>
              <a:pPr/>
              <a:t>‹#›</a:t>
            </a:fld>
            <a:endParaRPr lang="en-US" dirty="0"/>
          </a:p>
        </p:txBody>
      </p:sp>
    </p:spTree>
    <p:extLst>
      <p:ext uri="{BB962C8B-B14F-4D97-AF65-F5344CB8AC3E}">
        <p14:creationId xmlns:p14="http://schemas.microsoft.com/office/powerpoint/2010/main" val="376666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2</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5566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11</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86333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12</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671764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13</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357284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14</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418993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15</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042723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16</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373773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3</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38174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4</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03407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5</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91591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6</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16873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7</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97556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8</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18190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9</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07586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10</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661415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p:cNvSpPr>
            <a:spLocks noGrp="1"/>
          </p:cNvSpPr>
          <p:nvPr>
            <p:ph type="dt" sz="half" idx="10"/>
          </p:nvPr>
        </p:nvSpPr>
        <p:spPr/>
        <p:txBody>
          <a:bodyPr/>
          <a:lstStyle/>
          <a:p>
            <a:r>
              <a:rPr lang="en-US" dirty="0"/>
              <a:t>1-02-2017</a:t>
            </a:r>
          </a:p>
        </p:txBody>
      </p:sp>
      <p:sp>
        <p:nvSpPr>
          <p:cNvPr id="5" name="Symbol zastępczy stopki 4"/>
          <p:cNvSpPr>
            <a:spLocks noGrp="1"/>
          </p:cNvSpPr>
          <p:nvPr>
            <p:ph type="ftr" sz="quarter" idx="11"/>
          </p:nvPr>
        </p:nvSpPr>
        <p:spPr/>
        <p:txBody>
          <a:bodyPr/>
          <a:lstStyle/>
          <a:p>
            <a:r>
              <a:rPr lang="en-US" dirty="0"/>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763585837"/>
      </p:ext>
    </p:extLst>
  </p:cSld>
  <p:clrMapOvr>
    <a:masterClrMapping/>
  </p:clrMapOvr>
  <p:transition advTm="12000">
    <p:fade/>
    <p:sndAc>
      <p:stSnd>
        <p:snd r:embed="rId1" name="bomb.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dirty="0"/>
              <a:t>1-02-2017</a:t>
            </a:r>
          </a:p>
        </p:txBody>
      </p:sp>
      <p:sp>
        <p:nvSpPr>
          <p:cNvPr id="5" name="Symbol zastępczy stopki 4"/>
          <p:cNvSpPr>
            <a:spLocks noGrp="1"/>
          </p:cNvSpPr>
          <p:nvPr>
            <p:ph type="ftr" sz="quarter" idx="11"/>
          </p:nvPr>
        </p:nvSpPr>
        <p:spPr/>
        <p:txBody>
          <a:bodyPr/>
          <a:lstStyle/>
          <a:p>
            <a:r>
              <a:rPr lang="en-US" dirty="0"/>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340148021"/>
      </p:ext>
    </p:extLst>
  </p:cSld>
  <p:clrMapOvr>
    <a:masterClrMapping/>
  </p:clrMapOvr>
  <p:transition advTm="12000">
    <p:fade/>
    <p:sndAc>
      <p:stSnd>
        <p:snd r:embed="rId1" name="bomb.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dirty="0"/>
              <a:t>1-02-2017</a:t>
            </a:r>
          </a:p>
        </p:txBody>
      </p:sp>
      <p:sp>
        <p:nvSpPr>
          <p:cNvPr id="5" name="Symbol zastępczy stopki 4"/>
          <p:cNvSpPr>
            <a:spLocks noGrp="1"/>
          </p:cNvSpPr>
          <p:nvPr>
            <p:ph type="ftr" sz="quarter" idx="11"/>
          </p:nvPr>
        </p:nvSpPr>
        <p:spPr/>
        <p:txBody>
          <a:bodyPr/>
          <a:lstStyle/>
          <a:p>
            <a:r>
              <a:rPr lang="en-US" dirty="0"/>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786833069"/>
      </p:ext>
    </p:extLst>
  </p:cSld>
  <p:clrMapOvr>
    <a:masterClrMapping/>
  </p:clrMapOvr>
  <p:transition advTm="12000">
    <p:fade/>
    <p:sndAc>
      <p:stSnd>
        <p:snd r:embed="rId1" name="bomb.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dirty="0"/>
              <a:t>1-02-2017</a:t>
            </a:r>
          </a:p>
        </p:txBody>
      </p:sp>
      <p:sp>
        <p:nvSpPr>
          <p:cNvPr id="5" name="Symbol zastępczy stopki 4"/>
          <p:cNvSpPr>
            <a:spLocks noGrp="1"/>
          </p:cNvSpPr>
          <p:nvPr>
            <p:ph type="ftr" sz="quarter" idx="11"/>
          </p:nvPr>
        </p:nvSpPr>
        <p:spPr/>
        <p:txBody>
          <a:bodyPr/>
          <a:lstStyle/>
          <a:p>
            <a:r>
              <a:rPr lang="en-US" dirty="0"/>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1635040175"/>
      </p:ext>
    </p:extLst>
  </p:cSld>
  <p:clrMapOvr>
    <a:masterClrMapping/>
  </p:clrMapOvr>
  <p:transition advTm="12000">
    <p:fade/>
    <p:sndAc>
      <p:stSnd>
        <p:snd r:embed="rId1" name="bomb.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r>
              <a:rPr lang="en-US" dirty="0"/>
              <a:t>1-02-2017</a:t>
            </a:r>
          </a:p>
        </p:txBody>
      </p:sp>
      <p:sp>
        <p:nvSpPr>
          <p:cNvPr id="5" name="Symbol zastępczy stopki 4"/>
          <p:cNvSpPr>
            <a:spLocks noGrp="1"/>
          </p:cNvSpPr>
          <p:nvPr>
            <p:ph type="ftr" sz="quarter" idx="11"/>
          </p:nvPr>
        </p:nvSpPr>
        <p:spPr/>
        <p:txBody>
          <a:bodyPr/>
          <a:lstStyle/>
          <a:p>
            <a:r>
              <a:rPr lang="en-US" dirty="0"/>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666627674"/>
      </p:ext>
    </p:extLst>
  </p:cSld>
  <p:clrMapOvr>
    <a:masterClrMapping/>
  </p:clrMapOvr>
  <p:transition advTm="12000">
    <p:fade/>
    <p:sndAc>
      <p:stSnd>
        <p:snd r:embed="rId1" name="bomb.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p:cNvSpPr>
            <a:spLocks noGrp="1"/>
          </p:cNvSpPr>
          <p:nvPr>
            <p:ph type="dt" sz="half" idx="10"/>
          </p:nvPr>
        </p:nvSpPr>
        <p:spPr/>
        <p:txBody>
          <a:bodyPr/>
          <a:lstStyle/>
          <a:p>
            <a:r>
              <a:rPr lang="en-US" dirty="0"/>
              <a:t>1-02-2017</a:t>
            </a:r>
          </a:p>
        </p:txBody>
      </p:sp>
      <p:sp>
        <p:nvSpPr>
          <p:cNvPr id="6" name="Symbol zastępczy stopki 5"/>
          <p:cNvSpPr>
            <a:spLocks noGrp="1"/>
          </p:cNvSpPr>
          <p:nvPr>
            <p:ph type="ftr" sz="quarter" idx="11"/>
          </p:nvPr>
        </p:nvSpPr>
        <p:spPr/>
        <p:txBody>
          <a:bodyPr/>
          <a:lstStyle/>
          <a:p>
            <a:r>
              <a:rPr lang="en-US" dirty="0"/>
              <a:t>ILA-LEAN</a:t>
            </a:r>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1912536785"/>
      </p:ext>
    </p:extLst>
  </p:cSld>
  <p:clrMapOvr>
    <a:masterClrMapping/>
  </p:clrMapOvr>
  <p:transition advTm="12000">
    <p:fade/>
    <p:sndAc>
      <p:stSnd>
        <p:snd r:embed="rId1" name="bomb.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p:cNvSpPr>
            <a:spLocks noGrp="1"/>
          </p:cNvSpPr>
          <p:nvPr>
            <p:ph type="dt" sz="half" idx="10"/>
          </p:nvPr>
        </p:nvSpPr>
        <p:spPr/>
        <p:txBody>
          <a:bodyPr/>
          <a:lstStyle/>
          <a:p>
            <a:r>
              <a:rPr lang="en-US" dirty="0"/>
              <a:t>1-02-2017</a:t>
            </a:r>
          </a:p>
        </p:txBody>
      </p:sp>
      <p:sp>
        <p:nvSpPr>
          <p:cNvPr id="8" name="Symbol zastępczy stopki 7"/>
          <p:cNvSpPr>
            <a:spLocks noGrp="1"/>
          </p:cNvSpPr>
          <p:nvPr>
            <p:ph type="ftr" sz="quarter" idx="11"/>
          </p:nvPr>
        </p:nvSpPr>
        <p:spPr/>
        <p:txBody>
          <a:bodyPr/>
          <a:lstStyle/>
          <a:p>
            <a:r>
              <a:rPr lang="en-US" dirty="0"/>
              <a:t>ILA-LEAN</a:t>
            </a:r>
          </a:p>
        </p:txBody>
      </p:sp>
      <p:sp>
        <p:nvSpPr>
          <p:cNvPr id="9" name="Symbol zastępczy numeru slajdu 8"/>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2230337448"/>
      </p:ext>
    </p:extLst>
  </p:cSld>
  <p:clrMapOvr>
    <a:masterClrMapping/>
  </p:clrMapOvr>
  <p:transition advTm="12000">
    <p:fade/>
    <p:sndAc>
      <p:stSnd>
        <p:snd r:embed="rId1" name="bomb.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daty 2"/>
          <p:cNvSpPr>
            <a:spLocks noGrp="1"/>
          </p:cNvSpPr>
          <p:nvPr>
            <p:ph type="dt" sz="half" idx="10"/>
          </p:nvPr>
        </p:nvSpPr>
        <p:spPr/>
        <p:txBody>
          <a:bodyPr/>
          <a:lstStyle/>
          <a:p>
            <a:r>
              <a:rPr lang="en-US" dirty="0"/>
              <a:t>1-02-2017</a:t>
            </a:r>
          </a:p>
        </p:txBody>
      </p:sp>
      <p:sp>
        <p:nvSpPr>
          <p:cNvPr id="4" name="Symbol zastępczy stopki 3"/>
          <p:cNvSpPr>
            <a:spLocks noGrp="1"/>
          </p:cNvSpPr>
          <p:nvPr>
            <p:ph type="ftr" sz="quarter" idx="11"/>
          </p:nvPr>
        </p:nvSpPr>
        <p:spPr/>
        <p:txBody>
          <a:bodyPr/>
          <a:lstStyle/>
          <a:p>
            <a:r>
              <a:rPr lang="en-US" dirty="0"/>
              <a:t>ILA-LEAN</a:t>
            </a:r>
          </a:p>
        </p:txBody>
      </p:sp>
      <p:sp>
        <p:nvSpPr>
          <p:cNvPr id="5" name="Symbol zastępczy numeru slajdu 4"/>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2385986862"/>
      </p:ext>
    </p:extLst>
  </p:cSld>
  <p:clrMapOvr>
    <a:masterClrMapping/>
  </p:clrMapOvr>
  <p:transition advTm="12000">
    <p:fade/>
    <p:sndAc>
      <p:stSnd>
        <p:snd r:embed="rId1" name="bomb.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r>
              <a:rPr lang="en-US" dirty="0"/>
              <a:t>1-02-2017</a:t>
            </a:r>
          </a:p>
        </p:txBody>
      </p:sp>
      <p:sp>
        <p:nvSpPr>
          <p:cNvPr id="3" name="Symbol zastępczy stopki 2"/>
          <p:cNvSpPr>
            <a:spLocks noGrp="1"/>
          </p:cNvSpPr>
          <p:nvPr>
            <p:ph type="ftr" sz="quarter" idx="11"/>
          </p:nvPr>
        </p:nvSpPr>
        <p:spPr/>
        <p:txBody>
          <a:bodyPr/>
          <a:lstStyle/>
          <a:p>
            <a:r>
              <a:rPr lang="en-US" dirty="0"/>
              <a:t>ILA-LEAN</a:t>
            </a:r>
          </a:p>
        </p:txBody>
      </p:sp>
      <p:sp>
        <p:nvSpPr>
          <p:cNvPr id="4" name="Symbol zastępczy numeru slajdu 3"/>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754374114"/>
      </p:ext>
    </p:extLst>
  </p:cSld>
  <p:clrMapOvr>
    <a:masterClrMapping/>
  </p:clrMapOvr>
  <p:transition advTm="12000">
    <p:fade/>
    <p:sndAc>
      <p:stSnd>
        <p:snd r:embed="rId1" name="bomb.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r>
              <a:rPr lang="en-US" dirty="0"/>
              <a:t>1-02-2017</a:t>
            </a:r>
          </a:p>
        </p:txBody>
      </p:sp>
      <p:sp>
        <p:nvSpPr>
          <p:cNvPr id="6" name="Symbol zastępczy stopki 5"/>
          <p:cNvSpPr>
            <a:spLocks noGrp="1"/>
          </p:cNvSpPr>
          <p:nvPr>
            <p:ph type="ftr" sz="quarter" idx="11"/>
          </p:nvPr>
        </p:nvSpPr>
        <p:spPr/>
        <p:txBody>
          <a:bodyPr/>
          <a:lstStyle/>
          <a:p>
            <a:r>
              <a:rPr lang="en-US" dirty="0"/>
              <a:t>ILA-LEAN</a:t>
            </a:r>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567320204"/>
      </p:ext>
    </p:extLst>
  </p:cSld>
  <p:clrMapOvr>
    <a:masterClrMapping/>
  </p:clrMapOvr>
  <p:transition advTm="12000">
    <p:fade/>
    <p:sndAc>
      <p:stSnd>
        <p:snd r:embed="rId1" name="bomb.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r>
              <a:rPr lang="en-US" dirty="0"/>
              <a:t>1-02-2017</a:t>
            </a:r>
          </a:p>
        </p:txBody>
      </p:sp>
      <p:sp>
        <p:nvSpPr>
          <p:cNvPr id="6" name="Symbol zastępczy stopki 5"/>
          <p:cNvSpPr>
            <a:spLocks noGrp="1"/>
          </p:cNvSpPr>
          <p:nvPr>
            <p:ph type="ftr" sz="quarter" idx="11"/>
          </p:nvPr>
        </p:nvSpPr>
        <p:spPr/>
        <p:txBody>
          <a:bodyPr/>
          <a:lstStyle/>
          <a:p>
            <a:r>
              <a:rPr lang="en-US" dirty="0"/>
              <a:t>ILA-LEAN</a:t>
            </a:r>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292670023"/>
      </p:ext>
    </p:extLst>
  </p:cSld>
  <p:clrMapOvr>
    <a:masterClrMapping/>
  </p:clrMapOvr>
  <p:transition advTm="12000">
    <p:fade/>
    <p:sndAc>
      <p:stSnd>
        <p:snd r:embed="rId1" name="bomb.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1-02-2017</a:t>
            </a: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ILA-LEAN</a:t>
            </a: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92570389"/>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ransition advTm="12000">
    <p:fade/>
    <p:sndAc>
      <p:stSnd>
        <p:snd r:embed="rId13" name="bomb.wav"/>
      </p:stSnd>
    </p:sndAc>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hyperlink" Target="https://creativecommons.org/licenses/by-sa/4.0/legalcode" TargetMode="Externa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0" y="2404927"/>
            <a:ext cx="12192000" cy="2939583"/>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8230" y="88488"/>
            <a:ext cx="2316454" cy="2019474"/>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814" y="130196"/>
            <a:ext cx="3388965" cy="968029"/>
          </a:xfrm>
          <a:prstGeom prst="rect">
            <a:avLst/>
          </a:prstGeom>
        </p:spPr>
      </p:pic>
      <p:sp>
        <p:nvSpPr>
          <p:cNvPr id="9" name="Symbol zastępczy stopki 3"/>
          <p:cNvSpPr>
            <a:spLocks noGrp="1"/>
          </p:cNvSpPr>
          <p:nvPr>
            <p:ph type="ftr" sz="quarter" idx="11"/>
          </p:nvPr>
        </p:nvSpPr>
        <p:spPr>
          <a:xfrm>
            <a:off x="0" y="5344511"/>
            <a:ext cx="12192000" cy="1513490"/>
          </a:xfrm>
        </p:spPr>
        <p:txBody>
          <a:bodyPr/>
          <a:lstStyle/>
          <a:p>
            <a:r>
              <a:rPr lang="pl-PL" sz="1800" i="1" dirty="0">
                <a:solidFill>
                  <a:schemeClr val="tx1"/>
                </a:solidFill>
              </a:rPr>
              <a:t>„</a:t>
            </a:r>
            <a:r>
              <a:rPr lang="en-US" sz="1800" i="1" dirty="0">
                <a:solidFill>
                  <a:schemeClr val="tx1"/>
                </a:solidFill>
              </a:rPr>
              <a:t>Innovative Learning Approaches for Implementation of Lean Thinking to Enhance Office and Knowledge Work Productivity</a:t>
            </a:r>
            <a:r>
              <a:rPr lang="pl-PL" sz="1800" i="1" dirty="0">
                <a:solidFill>
                  <a:schemeClr val="tx1"/>
                </a:solidFill>
              </a:rPr>
              <a:t>”</a:t>
            </a:r>
          </a:p>
          <a:p>
            <a:endParaRPr lang="pl-PL" sz="1800" dirty="0">
              <a:solidFill>
                <a:schemeClr val="tx1"/>
              </a:solidFill>
            </a:endParaRPr>
          </a:p>
          <a:p>
            <a:r>
              <a:rPr lang="pl-PL" sz="1800" i="1" dirty="0">
                <a:solidFill>
                  <a:schemeClr val="tx1"/>
                </a:solidFill>
              </a:rPr>
              <a:t>ILA-LEAN Project No 2016-1-PL01-KA203-026293    </a:t>
            </a:r>
          </a:p>
          <a:p>
            <a:r>
              <a:rPr lang="pl-PL" sz="1800" i="1" dirty="0">
                <a:solidFill>
                  <a:schemeClr val="tx1"/>
                </a:solidFill>
              </a:rPr>
              <a:t>2016-2018</a:t>
            </a:r>
          </a:p>
        </p:txBody>
      </p:sp>
      <p:pic>
        <p:nvPicPr>
          <p:cNvPr id="10" name="Immagine 9" descr="Logo Centoform.jpg"/>
          <p:cNvPicPr>
            <a:picLocks noChangeAspect="1"/>
          </p:cNvPicPr>
          <p:nvPr/>
        </p:nvPicPr>
        <p:blipFill>
          <a:blip r:embed="rId5" cstate="print"/>
          <a:stretch>
            <a:fillRect/>
          </a:stretch>
        </p:blipFill>
        <p:spPr>
          <a:xfrm>
            <a:off x="0" y="252403"/>
            <a:ext cx="4023360" cy="1011936"/>
          </a:xfrm>
          <a:prstGeom prst="rect">
            <a:avLst/>
          </a:prstGeom>
        </p:spPr>
      </p:pic>
      <p:sp>
        <p:nvSpPr>
          <p:cNvPr id="11" name="AutoShape 2"/>
          <p:cNvSpPr>
            <a:spLocks noGrp="1" noChangeArrowheads="1"/>
          </p:cNvSpPr>
          <p:nvPr>
            <p:ph type="ctrTitle"/>
          </p:nvPr>
        </p:nvSpPr>
        <p:spPr>
          <a:xfrm>
            <a:off x="661180" y="2543347"/>
            <a:ext cx="10733649" cy="1336590"/>
          </a:xfrm>
        </p:spPr>
        <p:txBody>
          <a:bodyPr>
            <a:noAutofit/>
          </a:bodyPr>
          <a:lstStyle/>
          <a:p>
            <a:r>
              <a:rPr lang="it-IT" altLang="it-IT" sz="8000" dirty="0"/>
              <a:t>GIOCO DELLE 5S</a:t>
            </a:r>
          </a:p>
        </p:txBody>
      </p:sp>
      <p:sp>
        <p:nvSpPr>
          <p:cNvPr id="12" name="CasellaDiTesto 11"/>
          <p:cNvSpPr txBox="1"/>
          <p:nvPr/>
        </p:nvSpPr>
        <p:spPr>
          <a:xfrm>
            <a:off x="4263684" y="3735061"/>
            <a:ext cx="3528639" cy="584775"/>
          </a:xfrm>
          <a:prstGeom prst="rect">
            <a:avLst/>
          </a:prstGeom>
          <a:noFill/>
        </p:spPr>
        <p:txBody>
          <a:bodyPr wrap="square" rtlCol="0">
            <a:spAutoFit/>
          </a:bodyPr>
          <a:lstStyle/>
          <a:p>
            <a:r>
              <a:rPr lang="it-IT" sz="3200" dirty="0"/>
              <a:t>CARDS SLIDESHOW</a:t>
            </a:r>
          </a:p>
        </p:txBody>
      </p:sp>
      <p:sp>
        <p:nvSpPr>
          <p:cNvPr id="13" name="Podtytuł 2">
            <a:extLst>
              <a:ext uri="{FF2B5EF4-FFF2-40B4-BE49-F238E27FC236}">
                <a16:creationId xmlns:a16="http://schemas.microsoft.com/office/drawing/2014/main" id="{0E97562A-7ACD-4163-80B6-3128CFC7E3F4}"/>
              </a:ext>
            </a:extLst>
          </p:cNvPr>
          <p:cNvSpPr>
            <a:spLocks noGrp="1"/>
          </p:cNvSpPr>
          <p:nvPr>
            <p:ph type="subTitle" idx="1"/>
          </p:nvPr>
        </p:nvSpPr>
        <p:spPr>
          <a:xfrm>
            <a:off x="1128354" y="4331969"/>
            <a:ext cx="9741408" cy="1012541"/>
          </a:xfrm>
        </p:spPr>
        <p:txBody>
          <a:bodyPr>
            <a:normAutofit/>
          </a:bodyPr>
          <a:lstStyle/>
          <a:p>
            <a:r>
              <a:rPr lang="pl-PL" altLang="en-US" dirty="0" err="1"/>
              <a:t>Chiara</a:t>
            </a:r>
            <a:r>
              <a:rPr lang="pl-PL" altLang="en-US" dirty="0"/>
              <a:t> </a:t>
            </a:r>
            <a:r>
              <a:rPr lang="pl-PL" altLang="en-US" dirty="0" err="1"/>
              <a:t>Longhi</a:t>
            </a:r>
            <a:r>
              <a:rPr lang="pl-PL" altLang="en-US" dirty="0"/>
              <a:t>, </a:t>
            </a:r>
            <a:r>
              <a:rPr lang="pl-PL" altLang="en-US" dirty="0" err="1"/>
              <a:t>Gennaro</a:t>
            </a:r>
            <a:r>
              <a:rPr lang="pl-PL" altLang="en-US" dirty="0"/>
              <a:t> Opera</a:t>
            </a:r>
          </a:p>
          <a:p>
            <a:r>
              <a:rPr lang="pl-PL" altLang="en-US" i="1" dirty="0" err="1"/>
              <a:t>Centoform</a:t>
            </a:r>
            <a:r>
              <a:rPr lang="pl-PL" altLang="en-US" i="1" dirty="0"/>
              <a:t> </a:t>
            </a:r>
            <a:r>
              <a:rPr lang="pl-PL" altLang="en-US" i="1" dirty="0" err="1"/>
              <a:t>Srl</a:t>
            </a:r>
            <a:endParaRPr lang="pl-PL" altLang="en-US" i="1" dirty="0"/>
          </a:p>
        </p:txBody>
      </p:sp>
      <p:pic>
        <p:nvPicPr>
          <p:cNvPr id="14" name="Obraz 1" descr="Creative Commons License">
            <a:extLst>
              <a:ext uri="{FF2B5EF4-FFF2-40B4-BE49-F238E27FC236}">
                <a16:creationId xmlns:a16="http://schemas.microsoft.com/office/drawing/2014/main" id="{B94A4FAD-0EEC-4A0C-BFCA-61460A724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91" y="6423482"/>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ymbol zastępczy daty 2">
            <a:extLst>
              <a:ext uri="{FF2B5EF4-FFF2-40B4-BE49-F238E27FC236}">
                <a16:creationId xmlns:a16="http://schemas.microsoft.com/office/drawing/2014/main" id="{CF468B4F-D026-4C83-8827-FB1686ADA886}"/>
              </a:ext>
            </a:extLst>
          </p:cNvPr>
          <p:cNvSpPr>
            <a:spLocks noGrp="1"/>
          </p:cNvSpPr>
          <p:nvPr>
            <p:ph type="dt" sz="half" idx="10"/>
          </p:nvPr>
        </p:nvSpPr>
        <p:spPr>
          <a:xfrm>
            <a:off x="11197563" y="6404388"/>
            <a:ext cx="946138" cy="357189"/>
          </a:xfrm>
        </p:spPr>
        <p:txBody>
          <a:bodyPr/>
          <a:lstStyle/>
          <a:p>
            <a:pPr algn="ctr"/>
            <a:r>
              <a:rPr lang="pl-PL" sz="2200" dirty="0">
                <a:solidFill>
                  <a:schemeClr val="tx1"/>
                </a:solidFill>
              </a:rPr>
              <a:t>2018</a:t>
            </a:r>
            <a:endParaRPr lang="en-US" sz="2200" dirty="0">
              <a:solidFill>
                <a:schemeClr val="tx1"/>
              </a:solidFill>
            </a:endParaRPr>
          </a:p>
        </p:txBody>
      </p:sp>
    </p:spTree>
    <p:extLst>
      <p:ext uri="{BB962C8B-B14F-4D97-AF65-F5344CB8AC3E}">
        <p14:creationId xmlns:p14="http://schemas.microsoft.com/office/powerpoint/2010/main" val="2657904121"/>
      </p:ext>
    </p:extLst>
  </p:cSld>
  <p:clrMapOvr>
    <a:masterClrMapping/>
  </p:clrMapOvr>
  <p:transition advTm="12000">
    <p:fade/>
    <p:sndAc>
      <p:stSnd>
        <p:snd r:embed="rId2" name="bomb.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40038"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10</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581428" y="1980435"/>
            <a:ext cx="8662824" cy="1446550"/>
          </a:xfrm>
          <a:prstGeom prst="rect">
            <a:avLst/>
          </a:prstGeom>
          <a:noFill/>
        </p:spPr>
        <p:txBody>
          <a:bodyPr wrap="square" rtlCol="0">
            <a:spAutoFit/>
          </a:bodyPr>
          <a:lstStyle/>
          <a:p>
            <a:pPr algn="ctr"/>
            <a:r>
              <a:rPr lang="it-IT" sz="8800" b="1" dirty="0"/>
              <a:t>– 190 + 5 = </a:t>
            </a:r>
            <a:r>
              <a:rPr lang="it-IT" sz="8800" b="1" dirty="0">
                <a:solidFill>
                  <a:schemeClr val="accent6"/>
                </a:solidFill>
              </a:rPr>
              <a:t>()</a:t>
            </a:r>
            <a:r>
              <a:rPr lang="it-IT" sz="8800" b="1" dirty="0"/>
              <a:t> </a:t>
            </a:r>
            <a:endParaRPr lang="it-IT" sz="32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BIANCA </a:t>
            </a:r>
            <a:endParaRPr lang="it-IT" sz="1400" i="1" dirty="0"/>
          </a:p>
        </p:txBody>
      </p:sp>
      <p:pic>
        <p:nvPicPr>
          <p:cNvPr id="12" name="Obraz 1" descr="Creative Commons License">
            <a:extLst>
              <a:ext uri="{FF2B5EF4-FFF2-40B4-BE49-F238E27FC236}">
                <a16:creationId xmlns:a16="http://schemas.microsoft.com/office/drawing/2014/main" id="{1C856838-54A7-483B-8AF5-E05B87254A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66405"/>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11</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439294" y="1282736"/>
            <a:ext cx="9380909" cy="2215991"/>
          </a:xfrm>
          <a:prstGeom prst="rect">
            <a:avLst/>
          </a:prstGeom>
          <a:noFill/>
        </p:spPr>
        <p:txBody>
          <a:bodyPr wrap="square" rtlCol="0">
            <a:spAutoFit/>
          </a:bodyPr>
          <a:lstStyle/>
          <a:p>
            <a:pPr algn="ctr"/>
            <a:r>
              <a:rPr lang="it-IT" sz="13800" b="1" dirty="0"/>
              <a:t>9 + 13 = </a:t>
            </a:r>
            <a:r>
              <a:rPr lang="it-IT" sz="13800" b="1" dirty="0">
                <a:solidFill>
                  <a:schemeClr val="accent6"/>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BIANCA </a:t>
            </a:r>
            <a:endParaRPr lang="it-IT" sz="1400" i="1" dirty="0"/>
          </a:p>
        </p:txBody>
      </p:sp>
      <p:pic>
        <p:nvPicPr>
          <p:cNvPr id="12" name="Obraz 1" descr="Creative Commons License">
            <a:extLst>
              <a:ext uri="{FF2B5EF4-FFF2-40B4-BE49-F238E27FC236}">
                <a16:creationId xmlns:a16="http://schemas.microsoft.com/office/drawing/2014/main" id="{A866664C-3EC4-4B61-8E04-21D18C8A42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713651"/>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107679" y="10912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12</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1826229" y="1879600"/>
            <a:ext cx="10607040" cy="1862048"/>
          </a:xfrm>
          <a:prstGeom prst="rect">
            <a:avLst/>
          </a:prstGeom>
          <a:noFill/>
        </p:spPr>
        <p:txBody>
          <a:bodyPr wrap="square" rtlCol="0">
            <a:spAutoFit/>
          </a:bodyPr>
          <a:lstStyle/>
          <a:p>
            <a:pPr algn="ctr"/>
            <a:r>
              <a:rPr lang="it-IT" sz="11500" b="1" dirty="0"/>
              <a:t>19 + 37= ()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BIANCA</a:t>
            </a:r>
            <a:endParaRPr lang="it-IT" sz="1400" i="1" dirty="0"/>
          </a:p>
        </p:txBody>
      </p:sp>
      <p:pic>
        <p:nvPicPr>
          <p:cNvPr id="12" name="Obraz 1" descr="Creative Commons License">
            <a:extLst>
              <a:ext uri="{FF2B5EF4-FFF2-40B4-BE49-F238E27FC236}">
                <a16:creationId xmlns:a16="http://schemas.microsoft.com/office/drawing/2014/main" id="{7929FF93-603E-4008-BDD2-6DECBE57AE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486444"/>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13</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913880" y="1879600"/>
            <a:ext cx="8230430" cy="1862048"/>
          </a:xfrm>
          <a:prstGeom prst="rect">
            <a:avLst/>
          </a:prstGeom>
          <a:noFill/>
        </p:spPr>
        <p:txBody>
          <a:bodyPr wrap="square" rtlCol="0">
            <a:spAutoFit/>
          </a:bodyPr>
          <a:lstStyle/>
          <a:p>
            <a:pPr algn="ctr"/>
            <a:r>
              <a:rPr lang="it-IT" sz="11500" b="1" dirty="0"/>
              <a:t>77 - 28 = </a:t>
            </a:r>
            <a:r>
              <a:rPr lang="it-IT" sz="11500" b="1" dirty="0">
                <a:solidFill>
                  <a:schemeClr val="accent6"/>
                </a:solidFill>
              </a:rPr>
              <a:t>()</a:t>
            </a:r>
            <a:r>
              <a:rPr lang="it-IT" sz="11500" b="1" dirty="0"/>
              <a:t> </a:t>
            </a:r>
            <a:endParaRPr lang="it-IT" sz="4000" b="1" dirty="0"/>
          </a:p>
        </p:txBody>
      </p:sp>
      <p:sp>
        <p:nvSpPr>
          <p:cNvPr id="22" name="CasellaDiTesto 21"/>
          <p:cNvSpPr txBox="1"/>
          <p:nvPr/>
        </p:nvSpPr>
        <p:spPr>
          <a:xfrm>
            <a:off x="4389407" y="4350687"/>
            <a:ext cx="4618927" cy="830997"/>
          </a:xfrm>
          <a:prstGeom prst="rect">
            <a:avLst/>
          </a:prstGeom>
          <a:noFill/>
        </p:spPr>
        <p:txBody>
          <a:bodyPr wrap="square" rtlCol="0">
            <a:spAutoFit/>
          </a:bodyPr>
          <a:lstStyle/>
          <a:p>
            <a:pPr algn="ctr"/>
            <a:r>
              <a:rPr lang="it-IT" sz="4800" i="1" dirty="0"/>
              <a:t>CARTA: </a:t>
            </a:r>
            <a:r>
              <a:rPr lang="it-IT" sz="4800" i="1" dirty="0">
                <a:highlight>
                  <a:srgbClr val="FF0000"/>
                </a:highlight>
              </a:rPr>
              <a:t>ROSSA</a:t>
            </a:r>
            <a:endParaRPr lang="it-IT" sz="1400" i="1" dirty="0">
              <a:highlight>
                <a:srgbClr val="FF0000"/>
              </a:highlight>
            </a:endParaRPr>
          </a:p>
        </p:txBody>
      </p:sp>
      <p:pic>
        <p:nvPicPr>
          <p:cNvPr id="12" name="Obraz 1" descr="Creative Commons License">
            <a:extLst>
              <a:ext uri="{FF2B5EF4-FFF2-40B4-BE49-F238E27FC236}">
                <a16:creationId xmlns:a16="http://schemas.microsoft.com/office/drawing/2014/main" id="{1F9B3398-465B-450A-AA37-9FFE02C190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62706"/>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14</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272538" y="1879600"/>
            <a:ext cx="8740969" cy="1862048"/>
          </a:xfrm>
          <a:prstGeom prst="rect">
            <a:avLst/>
          </a:prstGeom>
          <a:noFill/>
        </p:spPr>
        <p:txBody>
          <a:bodyPr wrap="square" rtlCol="0">
            <a:spAutoFit/>
          </a:bodyPr>
          <a:lstStyle/>
          <a:p>
            <a:pPr algn="ctr"/>
            <a:r>
              <a:rPr lang="it-IT" sz="11500" b="1" dirty="0"/>
              <a:t> 67 - 99 = ()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0000"/>
                </a:highlight>
              </a:rPr>
              <a:t>ROSSA</a:t>
            </a:r>
            <a:endParaRPr lang="it-IT" sz="1400" i="1" dirty="0">
              <a:highlight>
                <a:srgbClr val="FF0000"/>
              </a:highlight>
            </a:endParaRPr>
          </a:p>
        </p:txBody>
      </p:sp>
      <p:pic>
        <p:nvPicPr>
          <p:cNvPr id="12" name="Obraz 1" descr="Creative Commons License">
            <a:extLst>
              <a:ext uri="{FF2B5EF4-FFF2-40B4-BE49-F238E27FC236}">
                <a16:creationId xmlns:a16="http://schemas.microsoft.com/office/drawing/2014/main" id="{4B8A2A41-CBB3-4385-A005-4D1A3C1542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123116"/>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15</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598128" y="1592054"/>
            <a:ext cx="9717371" cy="2215991"/>
          </a:xfrm>
          <a:prstGeom prst="rect">
            <a:avLst/>
          </a:prstGeom>
          <a:noFill/>
        </p:spPr>
        <p:txBody>
          <a:bodyPr wrap="square" rtlCol="0">
            <a:spAutoFit/>
          </a:bodyPr>
          <a:lstStyle/>
          <a:p>
            <a:pPr algn="ctr"/>
            <a:r>
              <a:rPr lang="it-IT" sz="13800" b="1" dirty="0"/>
              <a:t>90</a:t>
            </a:r>
            <a:r>
              <a:rPr lang="it-IT" sz="4400" b="1" dirty="0"/>
              <a:t>  </a:t>
            </a:r>
            <a:r>
              <a:rPr lang="it-IT" sz="13800" b="1" dirty="0"/>
              <a:t>–</a:t>
            </a:r>
            <a:r>
              <a:rPr lang="it-IT" sz="11500" b="1" dirty="0"/>
              <a:t> 1555</a:t>
            </a:r>
            <a:r>
              <a:rPr lang="it-IT" sz="4400" b="1" dirty="0"/>
              <a:t> </a:t>
            </a:r>
            <a:r>
              <a:rPr lang="it-IT" sz="11500" b="1" dirty="0"/>
              <a:t>= </a:t>
            </a:r>
            <a:r>
              <a:rPr lang="it-IT" sz="13800" b="1" dirty="0">
                <a:solidFill>
                  <a:srgbClr val="0070C0"/>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0000"/>
                </a:highlight>
              </a:rPr>
              <a:t>ROSSA</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FE8A7088-D0C6-45D9-A54D-CD73D57241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907565"/>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16</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5" name="CasellaDiTesto 4"/>
          <p:cNvSpPr txBox="1"/>
          <p:nvPr/>
        </p:nvSpPr>
        <p:spPr>
          <a:xfrm>
            <a:off x="3366052" y="277349"/>
            <a:ext cx="5155095" cy="584775"/>
          </a:xfrm>
          <a:prstGeom prst="rect">
            <a:avLst/>
          </a:prstGeom>
          <a:noFill/>
        </p:spPr>
        <p:txBody>
          <a:bodyPr wrap="square" rtlCol="0">
            <a:spAutoFit/>
          </a:bodyPr>
          <a:lstStyle/>
          <a:p>
            <a:r>
              <a:rPr lang="it-IT" sz="3200" dirty="0"/>
              <a:t>TABELLE CON LE SOLUZIONI</a:t>
            </a:r>
          </a:p>
        </p:txBody>
      </p:sp>
      <p:sp>
        <p:nvSpPr>
          <p:cNvPr id="6" name="CasellaDiTesto 5"/>
          <p:cNvSpPr txBox="1"/>
          <p:nvPr/>
        </p:nvSpPr>
        <p:spPr>
          <a:xfrm>
            <a:off x="2665033" y="1666341"/>
            <a:ext cx="2382592" cy="2092881"/>
          </a:xfrm>
          <a:prstGeom prst="rect">
            <a:avLst/>
          </a:prstGeom>
          <a:solidFill>
            <a:srgbClr val="FFFF00"/>
          </a:solidFill>
        </p:spPr>
        <p:txBody>
          <a:bodyPr wrap="square" rtlCol="0">
            <a:spAutoFit/>
          </a:bodyPr>
          <a:lstStyle/>
          <a:p>
            <a:pPr algn="ctr"/>
            <a:r>
              <a:rPr lang="it-IT" sz="2800" b="1" dirty="0">
                <a:solidFill>
                  <a:srgbClr val="FF0000"/>
                </a:solidFill>
              </a:rPr>
              <a:t>2</a:t>
            </a:r>
          </a:p>
          <a:p>
            <a:pPr algn="ctr"/>
            <a:r>
              <a:rPr lang="it-IT" sz="2800" b="1" dirty="0"/>
              <a:t>3</a:t>
            </a:r>
          </a:p>
          <a:p>
            <a:pPr algn="ctr"/>
            <a:r>
              <a:rPr lang="it-IT" sz="2800" b="1" dirty="0">
                <a:solidFill>
                  <a:schemeClr val="accent5"/>
                </a:solidFill>
              </a:rPr>
              <a:t>2</a:t>
            </a:r>
          </a:p>
          <a:p>
            <a:pPr algn="ctr"/>
            <a:r>
              <a:rPr lang="it-IT" sz="2800" b="1" dirty="0">
                <a:solidFill>
                  <a:srgbClr val="FF0000"/>
                </a:solidFill>
              </a:rPr>
              <a:t>48</a:t>
            </a:r>
          </a:p>
          <a:p>
            <a:endParaRPr lang="it-IT" dirty="0"/>
          </a:p>
        </p:txBody>
      </p:sp>
      <p:sp>
        <p:nvSpPr>
          <p:cNvPr id="14" name="CasellaDiTesto 13"/>
          <p:cNvSpPr txBox="1"/>
          <p:nvPr/>
        </p:nvSpPr>
        <p:spPr>
          <a:xfrm>
            <a:off x="5418966" y="1666340"/>
            <a:ext cx="2382592" cy="2954655"/>
          </a:xfrm>
          <a:prstGeom prst="rect">
            <a:avLst/>
          </a:prstGeom>
          <a:noFill/>
          <a:ln>
            <a:solidFill>
              <a:schemeClr val="tx1"/>
            </a:solidFill>
          </a:ln>
        </p:spPr>
        <p:txBody>
          <a:bodyPr wrap="square" rtlCol="0">
            <a:spAutoFit/>
          </a:bodyPr>
          <a:lstStyle/>
          <a:p>
            <a:pPr algn="ctr"/>
            <a:r>
              <a:rPr lang="it-IT" sz="2800" b="1" dirty="0">
                <a:solidFill>
                  <a:srgbClr val="FF0000"/>
                </a:solidFill>
              </a:rPr>
              <a:t>56</a:t>
            </a:r>
          </a:p>
          <a:p>
            <a:pPr algn="ctr"/>
            <a:r>
              <a:rPr lang="it-IT" sz="2800" b="1" dirty="0">
                <a:solidFill>
                  <a:schemeClr val="accent6"/>
                </a:solidFill>
              </a:rPr>
              <a:t>30</a:t>
            </a:r>
          </a:p>
          <a:p>
            <a:pPr algn="ctr"/>
            <a:r>
              <a:rPr lang="it-IT" sz="2800" b="1" dirty="0">
                <a:solidFill>
                  <a:schemeClr val="accent5"/>
                </a:solidFill>
              </a:rPr>
              <a:t>1105</a:t>
            </a:r>
          </a:p>
          <a:p>
            <a:pPr algn="ctr"/>
            <a:r>
              <a:rPr lang="it-IT" sz="2800" b="1" dirty="0">
                <a:solidFill>
                  <a:schemeClr val="accent6"/>
                </a:solidFill>
              </a:rPr>
              <a:t>-185</a:t>
            </a:r>
          </a:p>
          <a:p>
            <a:pPr algn="ctr"/>
            <a:r>
              <a:rPr lang="it-IT" sz="2800" b="1" dirty="0">
                <a:solidFill>
                  <a:schemeClr val="accent6"/>
                </a:solidFill>
              </a:rPr>
              <a:t>22</a:t>
            </a:r>
          </a:p>
          <a:p>
            <a:pPr algn="ctr"/>
            <a:r>
              <a:rPr lang="it-IT" sz="2800" b="1" dirty="0"/>
              <a:t>56</a:t>
            </a:r>
          </a:p>
          <a:p>
            <a:endParaRPr lang="it-IT" dirty="0"/>
          </a:p>
        </p:txBody>
      </p:sp>
      <p:sp>
        <p:nvSpPr>
          <p:cNvPr id="16" name="CasellaDiTesto 15"/>
          <p:cNvSpPr txBox="1"/>
          <p:nvPr/>
        </p:nvSpPr>
        <p:spPr>
          <a:xfrm>
            <a:off x="8272250" y="1666340"/>
            <a:ext cx="2382592" cy="1661993"/>
          </a:xfrm>
          <a:prstGeom prst="rect">
            <a:avLst/>
          </a:prstGeom>
          <a:solidFill>
            <a:srgbClr val="FF0000"/>
          </a:solidFill>
        </p:spPr>
        <p:txBody>
          <a:bodyPr wrap="square" rtlCol="0">
            <a:spAutoFit/>
          </a:bodyPr>
          <a:lstStyle/>
          <a:p>
            <a:pPr algn="ctr"/>
            <a:r>
              <a:rPr lang="it-IT" sz="2800" b="1" dirty="0">
                <a:solidFill>
                  <a:schemeClr val="accent6"/>
                </a:solidFill>
              </a:rPr>
              <a:t>49</a:t>
            </a:r>
          </a:p>
          <a:p>
            <a:pPr algn="ctr"/>
            <a:r>
              <a:rPr lang="it-IT" sz="2800" b="1" dirty="0"/>
              <a:t>- 32</a:t>
            </a:r>
          </a:p>
          <a:p>
            <a:pPr algn="ctr"/>
            <a:r>
              <a:rPr lang="it-IT" sz="2800" b="1" dirty="0">
                <a:solidFill>
                  <a:schemeClr val="accent5"/>
                </a:solidFill>
              </a:rPr>
              <a:t>- 1465</a:t>
            </a:r>
          </a:p>
          <a:p>
            <a:endParaRPr lang="it-IT" dirty="0"/>
          </a:p>
        </p:txBody>
      </p:sp>
      <p:pic>
        <p:nvPicPr>
          <p:cNvPr id="17" name="Obraz 1" descr="Creative Commons License">
            <a:extLst>
              <a:ext uri="{FF2B5EF4-FFF2-40B4-BE49-F238E27FC236}">
                <a16:creationId xmlns:a16="http://schemas.microsoft.com/office/drawing/2014/main" id="{8949F4CF-1808-4FAC-8267-F5BB5CF447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629777"/>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04776" y="96765"/>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63433" y="5252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6" name="Tekstvak 3"/>
          <p:cNvSpPr txBox="1">
            <a:spLocks noChangeArrowheads="1"/>
          </p:cNvSpPr>
          <p:nvPr/>
        </p:nvSpPr>
        <p:spPr bwMode="auto">
          <a:xfrm>
            <a:off x="2729521" y="4277026"/>
            <a:ext cx="90958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pl-PL" sz="1400" u="sng" dirty="0"/>
              <a:t>Disclaimer:</a:t>
            </a:r>
          </a:p>
          <a:p>
            <a:r>
              <a:rPr lang="it-IT" altLang="pl-PL" sz="1400" dirty="0"/>
              <a:t>Il presente </a:t>
            </a:r>
            <a:r>
              <a:rPr lang="nl-BE" altLang="pl-PL" sz="1400" dirty="0"/>
              <a:t>Progetto è stato co</a:t>
            </a:r>
            <a:r>
              <a:rPr lang="it-IT" sz="1400" dirty="0"/>
              <a:t>finanziato con il sostegno della Commissione europea. Questa pubblicazione rispecchia esclusivamente il punto di vista dell'autore, pertanto la Commissione non può essere ritenuta responsabile di alcun uso che potrà essere fatto delle informazioni in essa contenute</a:t>
            </a:r>
            <a:r>
              <a:rPr lang="nl-BE" altLang="pl-PL" sz="1400" dirty="0"/>
              <a:t>.</a:t>
            </a:r>
          </a:p>
        </p:txBody>
      </p:sp>
      <p:sp>
        <p:nvSpPr>
          <p:cNvPr id="5" name="Tekstvak 4"/>
          <p:cNvSpPr txBox="1"/>
          <p:nvPr/>
        </p:nvSpPr>
        <p:spPr>
          <a:xfrm>
            <a:off x="2729521" y="3152358"/>
            <a:ext cx="8799871" cy="1061829"/>
          </a:xfrm>
          <a:prstGeom prst="rect">
            <a:avLst/>
          </a:prstGeom>
          <a:noFill/>
        </p:spPr>
        <p:txBody>
          <a:bodyPr wrap="square">
            <a:spAutoFit/>
          </a:bodyPr>
          <a:lstStyle/>
          <a:p>
            <a:pPr>
              <a:lnSpc>
                <a:spcPct val="150000"/>
              </a:lnSpc>
              <a:defRPr/>
            </a:pPr>
            <a:endParaRPr lang="pl-PL" sz="1400" b="1" dirty="0">
              <a:latin typeface="Arial" charset="0"/>
              <a:cs typeface="Arial" charset="0"/>
            </a:endParaRPr>
          </a:p>
          <a:p>
            <a:pPr>
              <a:lnSpc>
                <a:spcPct val="150000"/>
              </a:lnSpc>
              <a:defRPr/>
            </a:pPr>
            <a:r>
              <a:rPr lang="en-GB" sz="1400" b="1" dirty="0" err="1">
                <a:latin typeface="Arial" charset="0"/>
                <a:cs typeface="Arial" charset="0"/>
              </a:rPr>
              <a:t>Codice</a:t>
            </a:r>
            <a:r>
              <a:rPr lang="en-GB" sz="1400" b="1" dirty="0">
                <a:latin typeface="Arial" charset="0"/>
                <a:cs typeface="Arial" charset="0"/>
              </a:rPr>
              <a:t> </a:t>
            </a:r>
            <a:r>
              <a:rPr lang="en-GB" sz="1400" b="1" dirty="0" err="1">
                <a:latin typeface="Arial" charset="0"/>
                <a:cs typeface="Arial" charset="0"/>
              </a:rPr>
              <a:t>progetto</a:t>
            </a:r>
            <a:r>
              <a:rPr lang="en-GB" sz="1400" b="1" dirty="0">
                <a:latin typeface="Arial" charset="0"/>
                <a:cs typeface="Arial" charset="0"/>
              </a:rPr>
              <a:t>: 2016-1-PL01-KA203-026293</a:t>
            </a:r>
            <a:endParaRPr lang="pl-PL" sz="1400" b="1" dirty="0">
              <a:latin typeface="Arial" charset="0"/>
              <a:cs typeface="Arial" charset="0"/>
            </a:endParaRPr>
          </a:p>
          <a:p>
            <a:pPr>
              <a:lnSpc>
                <a:spcPct val="150000"/>
              </a:lnSpc>
              <a:defRPr/>
            </a:pPr>
            <a:endParaRPr lang="pl-PL" sz="1400" b="1" dirty="0">
              <a:latin typeface="Arial" charset="0"/>
              <a:cs typeface="Arial" charset="0"/>
            </a:endParaRPr>
          </a:p>
        </p:txBody>
      </p:sp>
      <p:sp>
        <p:nvSpPr>
          <p:cNvPr id="6" name="Tytuł 1"/>
          <p:cNvSpPr txBox="1">
            <a:spLocks/>
          </p:cNvSpPr>
          <p:nvPr/>
        </p:nvSpPr>
        <p:spPr>
          <a:xfrm>
            <a:off x="2154684" y="1527539"/>
            <a:ext cx="9579460" cy="18107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Arial" charset="0"/>
                <a:cs typeface="Arial" charset="0"/>
              </a:rPr>
              <a:t>Innovative Learning Approaches for Implementation of Lean Thinking to Enhance </a:t>
            </a:r>
            <a:br>
              <a:rPr lang="pl-PL" sz="3000" b="1" dirty="0">
                <a:latin typeface="Arial" charset="0"/>
                <a:cs typeface="Arial" charset="0"/>
              </a:rPr>
            </a:br>
            <a:r>
              <a:rPr lang="en-US" sz="3000" b="1" dirty="0">
                <a:latin typeface="Arial" charset="0"/>
                <a:cs typeface="Arial" charset="0"/>
              </a:rPr>
              <a:t>Office and Knowledge Work Productivity</a:t>
            </a:r>
            <a:endParaRPr lang="pl-PL" sz="3000" b="1" dirty="0">
              <a:latin typeface="Arial" charset="0"/>
              <a:cs typeface="Arial" charset="0"/>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7" name="Symbol zastępczy numeru slajdu 6"/>
          <p:cNvSpPr>
            <a:spLocks noGrp="1"/>
          </p:cNvSpPr>
          <p:nvPr>
            <p:ph type="sldNum" sz="quarter" idx="12"/>
          </p:nvPr>
        </p:nvSpPr>
        <p:spPr>
          <a:xfrm>
            <a:off x="660032" y="5683873"/>
            <a:ext cx="863968" cy="365125"/>
          </a:xfrm>
        </p:spPr>
        <p:txBody>
          <a:bodyPr/>
          <a:lstStyle/>
          <a:p>
            <a:pPr algn="ctr"/>
            <a:fld id="{64AA4A48-4D23-43D7-A1B5-5069863354E2}" type="slidenum">
              <a:rPr lang="en-US" sz="3000" smtClean="0">
                <a:solidFill>
                  <a:schemeClr val="tx1"/>
                </a:solidFill>
              </a:rPr>
              <a:pPr algn="ctr"/>
              <a:t>2</a:t>
            </a:fld>
            <a:endParaRPr lang="en-US" sz="3000" dirty="0">
              <a:solidFill>
                <a:schemeClr val="tx1"/>
              </a:solidFill>
            </a:endParaRPr>
          </a:p>
        </p:txBody>
      </p:sp>
      <p:sp>
        <p:nvSpPr>
          <p:cNvPr id="14" name="Tytuł 1"/>
          <p:cNvSpPr txBox="1">
            <a:spLocks/>
          </p:cNvSpPr>
          <p:nvPr/>
        </p:nvSpPr>
        <p:spPr>
          <a:xfrm>
            <a:off x="2182335" y="514107"/>
            <a:ext cx="8446287" cy="1163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err="1">
                <a:latin typeface="Arial" charset="0"/>
                <a:cs typeface="Arial" charset="0"/>
              </a:rPr>
              <a:t>Titolo</a:t>
            </a:r>
            <a:r>
              <a:rPr lang="en-GB" sz="3000" b="1" dirty="0">
                <a:latin typeface="Arial" charset="0"/>
                <a:cs typeface="Arial" charset="0"/>
              </a:rPr>
              <a:t> </a:t>
            </a:r>
            <a:r>
              <a:rPr lang="en-GB" sz="3000" b="1" dirty="0" err="1">
                <a:latin typeface="Arial" charset="0"/>
                <a:cs typeface="Arial" charset="0"/>
              </a:rPr>
              <a:t>progetto</a:t>
            </a:r>
            <a:endParaRPr lang="pl-PL" sz="3000" b="1" dirty="0">
              <a:latin typeface="Arial" charset="0"/>
              <a:cs typeface="Arial" charset="0"/>
            </a:endParaRPr>
          </a:p>
        </p:txBody>
      </p:sp>
      <p:pic>
        <p:nvPicPr>
          <p:cNvPr id="13" name="Obraz 1" descr="Creative Commons License">
            <a:extLst>
              <a:ext uri="{FF2B5EF4-FFF2-40B4-BE49-F238E27FC236}">
                <a16:creationId xmlns:a16="http://schemas.microsoft.com/office/drawing/2014/main" id="{8DB807AB-215B-4763-BC5C-9143B1E09F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5268" y="6002851"/>
            <a:ext cx="1297847" cy="44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rostokąt 14">
            <a:extLst>
              <a:ext uri="{FF2B5EF4-FFF2-40B4-BE49-F238E27FC236}">
                <a16:creationId xmlns:a16="http://schemas.microsoft.com/office/drawing/2014/main" id="{7319CF87-7380-461B-AEEA-78636859669D}"/>
              </a:ext>
            </a:extLst>
          </p:cNvPr>
          <p:cNvSpPr/>
          <p:nvPr/>
        </p:nvSpPr>
        <p:spPr>
          <a:xfrm>
            <a:off x="4311675" y="5889974"/>
            <a:ext cx="6096000" cy="646331"/>
          </a:xfrm>
          <a:prstGeom prst="rect">
            <a:avLst/>
          </a:prstGeom>
        </p:spPr>
        <p:txBody>
          <a:bodyPr>
            <a:spAutoFit/>
          </a:bodyPr>
          <a:lstStyle/>
          <a:p>
            <a:pPr>
              <a:spcBef>
                <a:spcPts val="600"/>
              </a:spcBef>
              <a:spcAft>
                <a:spcPts val="0"/>
              </a:spcAft>
            </a:pPr>
            <a:r>
              <a:rPr lang="en-US" dirty="0" err="1">
                <a:ea typeface="Calibri" panose="020F0502020204030204" pitchFamily="34" charset="0"/>
                <a:cs typeface="Times New Roman" panose="02020603050405020304" pitchFamily="18" charset="0"/>
              </a:rPr>
              <a:t>Pubblicazione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rilasciata</a:t>
            </a:r>
            <a:r>
              <a:rPr lang="en-US" dirty="0">
                <a:ea typeface="Calibri" panose="020F0502020204030204" pitchFamily="34" charset="0"/>
                <a:cs typeface="Times New Roman" panose="02020603050405020304" pitchFamily="18" charset="0"/>
              </a:rPr>
              <a:t> sotto </a:t>
            </a:r>
            <a:r>
              <a:rPr lang="en-US" dirty="0" err="1">
                <a:ea typeface="Calibri" panose="020F0502020204030204" pitchFamily="34" charset="0"/>
                <a:cs typeface="Times New Roman" panose="02020603050405020304" pitchFamily="18" charset="0"/>
              </a:rPr>
              <a:t>licenza</a:t>
            </a:r>
            <a:r>
              <a:rPr lang="en-US" dirty="0">
                <a:ea typeface="Calibri" panose="020F0502020204030204" pitchFamily="34" charset="0"/>
                <a:cs typeface="Times New Roman" panose="02020603050405020304" pitchFamily="18" charset="0"/>
              </a:rPr>
              <a:t> Creative Common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Attribution-</a:t>
            </a:r>
            <a:r>
              <a:rPr lang="en-US"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ShareAlike</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 4.0 International License</a:t>
            </a:r>
            <a:r>
              <a:rPr lang="en-US" dirty="0">
                <a:latin typeface="Calibri" panose="020F0502020204030204" pitchFamily="34" charset="0"/>
                <a:ea typeface="Calibri" panose="020F0502020204030204" pitchFamily="34" charset="0"/>
                <a:cs typeface="Times New Roman" panose="02020603050405020304" pitchFamily="18" charset="0"/>
              </a:rPr>
              <a:t> (CC BY-SA 4.0).</a:t>
            </a:r>
          </a:p>
        </p:txBody>
      </p:sp>
      <p:pic>
        <p:nvPicPr>
          <p:cNvPr id="17" name="Obraz 16">
            <a:extLst>
              <a:ext uri="{FF2B5EF4-FFF2-40B4-BE49-F238E27FC236}">
                <a16:creationId xmlns:a16="http://schemas.microsoft.com/office/drawing/2014/main" id="{C7B11AB6-C350-4FE5-8967-6385F0712B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965" y="1810926"/>
            <a:ext cx="1034556" cy="644395"/>
          </a:xfrm>
          <a:prstGeom prst="rect">
            <a:avLst/>
          </a:prstGeom>
        </p:spPr>
      </p:pic>
      <p:pic>
        <p:nvPicPr>
          <p:cNvPr id="18" name="Obraz 17">
            <a:extLst>
              <a:ext uri="{FF2B5EF4-FFF2-40B4-BE49-F238E27FC236}">
                <a16:creationId xmlns:a16="http://schemas.microsoft.com/office/drawing/2014/main" id="{3AB4F21A-29BC-418C-B069-6C7CEAF2D9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864" y="2529007"/>
            <a:ext cx="1033463" cy="751610"/>
          </a:xfrm>
          <a:prstGeom prst="rect">
            <a:avLst/>
          </a:prstGeom>
        </p:spPr>
      </p:pic>
      <p:pic>
        <p:nvPicPr>
          <p:cNvPr id="19" name="Obraz 18">
            <a:extLst>
              <a:ext uri="{FF2B5EF4-FFF2-40B4-BE49-F238E27FC236}">
                <a16:creationId xmlns:a16="http://schemas.microsoft.com/office/drawing/2014/main" id="{ECFB2F1F-DE21-4792-92B9-F63F96FB3E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8864" y="3338286"/>
            <a:ext cx="1033463" cy="687186"/>
          </a:xfrm>
          <a:prstGeom prst="rect">
            <a:avLst/>
          </a:prstGeom>
        </p:spPr>
      </p:pic>
      <p:pic>
        <p:nvPicPr>
          <p:cNvPr id="20" name="Obraz 19">
            <a:extLst>
              <a:ext uri="{FF2B5EF4-FFF2-40B4-BE49-F238E27FC236}">
                <a16:creationId xmlns:a16="http://schemas.microsoft.com/office/drawing/2014/main" id="{4FA6D106-4768-4E53-AE0C-A370D9899A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864" y="4120356"/>
            <a:ext cx="1033463" cy="688975"/>
          </a:xfrm>
          <a:prstGeom prst="rect">
            <a:avLst/>
          </a:prstGeom>
        </p:spPr>
      </p:pic>
      <p:pic>
        <p:nvPicPr>
          <p:cNvPr id="21" name="Obraz 20">
            <a:extLst>
              <a:ext uri="{FF2B5EF4-FFF2-40B4-BE49-F238E27FC236}">
                <a16:creationId xmlns:a16="http://schemas.microsoft.com/office/drawing/2014/main" id="{B3EA8B63-6A50-4F78-96F2-7316D485E4F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8864" y="4869095"/>
            <a:ext cx="1033463" cy="631424"/>
          </a:xfrm>
          <a:prstGeom prst="rect">
            <a:avLst/>
          </a:prstGeom>
        </p:spPr>
      </p:pic>
    </p:spTree>
    <p:extLst>
      <p:ext uri="{BB962C8B-B14F-4D97-AF65-F5344CB8AC3E}">
        <p14:creationId xmlns:p14="http://schemas.microsoft.com/office/powerpoint/2010/main" val="4080642609"/>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3</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7347181" cy="1862048"/>
          </a:xfrm>
          <a:prstGeom prst="rect">
            <a:avLst/>
          </a:prstGeom>
          <a:noFill/>
        </p:spPr>
        <p:txBody>
          <a:bodyPr wrap="square" rtlCol="0">
            <a:spAutoFit/>
          </a:bodyPr>
          <a:lstStyle/>
          <a:p>
            <a:pPr algn="ctr"/>
            <a:r>
              <a:rPr lang="it-IT" sz="11500" b="1" dirty="0"/>
              <a:t>1 + 1 =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FF00"/>
                </a:highlight>
              </a:rPr>
              <a:t>GIALLA</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136B7A1A-616C-480D-B1D2-1AA11C0984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987000"/>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4</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8740969" cy="1862048"/>
          </a:xfrm>
          <a:prstGeom prst="rect">
            <a:avLst/>
          </a:prstGeom>
          <a:noFill/>
        </p:spPr>
        <p:txBody>
          <a:bodyPr wrap="square" rtlCol="0">
            <a:spAutoFit/>
          </a:bodyPr>
          <a:lstStyle/>
          <a:p>
            <a:pPr algn="ctr"/>
            <a:r>
              <a:rPr lang="it-IT" sz="11500" b="1" dirty="0"/>
              <a:t>72 - 69 = ()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FF00"/>
                </a:highlight>
              </a:rPr>
              <a:t>GIALLA</a:t>
            </a:r>
            <a:endParaRPr lang="it-IT" sz="1400" i="1" dirty="0">
              <a:highlight>
                <a:srgbClr val="FFFF00"/>
              </a:highlight>
            </a:endParaRPr>
          </a:p>
        </p:txBody>
      </p:sp>
      <p:pic>
        <p:nvPicPr>
          <p:cNvPr id="12" name="Obraz 1" descr="Creative Commons License">
            <a:extLst>
              <a:ext uri="{FF2B5EF4-FFF2-40B4-BE49-F238E27FC236}">
                <a16:creationId xmlns:a16="http://schemas.microsoft.com/office/drawing/2014/main" id="{4365AC25-3C66-4407-9F80-1DC3BE3283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783317"/>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107679" y="-50074"/>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5</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7347181" cy="1862048"/>
          </a:xfrm>
          <a:prstGeom prst="rect">
            <a:avLst/>
          </a:prstGeom>
          <a:noFill/>
        </p:spPr>
        <p:txBody>
          <a:bodyPr wrap="square" rtlCol="0">
            <a:spAutoFit/>
          </a:bodyPr>
          <a:lstStyle/>
          <a:p>
            <a:pPr algn="ctr"/>
            <a:r>
              <a:rPr lang="it-IT" sz="11500" b="1" dirty="0"/>
              <a:t>1 + 1 = </a:t>
            </a:r>
            <a:r>
              <a:rPr lang="it-IT" sz="11500" b="1" dirty="0">
                <a:solidFill>
                  <a:srgbClr val="0070C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FF00"/>
                </a:highlight>
              </a:rPr>
              <a:t>GIALLA</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431CBA11-D20C-4BF0-80BB-554ABBA88F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65576"/>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6</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913880" y="1879600"/>
            <a:ext cx="8230430" cy="1862048"/>
          </a:xfrm>
          <a:prstGeom prst="rect">
            <a:avLst/>
          </a:prstGeom>
          <a:noFill/>
        </p:spPr>
        <p:txBody>
          <a:bodyPr wrap="square" rtlCol="0">
            <a:spAutoFit/>
          </a:bodyPr>
          <a:lstStyle/>
          <a:p>
            <a:pPr algn="ctr"/>
            <a:r>
              <a:rPr lang="it-IT" sz="11500" b="1" dirty="0"/>
              <a:t>31 + 17 =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a:t>
            </a:r>
            <a:r>
              <a:rPr lang="it-IT" sz="4800" i="1" dirty="0">
                <a:highlight>
                  <a:srgbClr val="FFFF00"/>
                </a:highlight>
              </a:rPr>
              <a:t>GIALLA</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97B45645-F237-4175-8502-373FC8A057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257218"/>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7</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1826229" y="1879600"/>
            <a:ext cx="10607040" cy="1862048"/>
          </a:xfrm>
          <a:prstGeom prst="rect">
            <a:avLst/>
          </a:prstGeom>
          <a:noFill/>
        </p:spPr>
        <p:txBody>
          <a:bodyPr wrap="square" rtlCol="0">
            <a:spAutoFit/>
          </a:bodyPr>
          <a:lstStyle/>
          <a:p>
            <a:pPr algn="ctr"/>
            <a:r>
              <a:rPr lang="it-IT" sz="11500" b="1" dirty="0"/>
              <a:t>19 + 37=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BIANCA</a:t>
            </a:r>
            <a:endParaRPr lang="it-IT" sz="1400" i="1" dirty="0"/>
          </a:p>
        </p:txBody>
      </p:sp>
      <p:pic>
        <p:nvPicPr>
          <p:cNvPr id="12" name="Obraz 1" descr="Creative Commons License">
            <a:extLst>
              <a:ext uri="{FF2B5EF4-FFF2-40B4-BE49-F238E27FC236}">
                <a16:creationId xmlns:a16="http://schemas.microsoft.com/office/drawing/2014/main" id="{5A4A410E-DCF7-40A3-9232-997F1F761E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014660"/>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8</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480084" y="1329726"/>
            <a:ext cx="9055319" cy="2215991"/>
          </a:xfrm>
          <a:prstGeom prst="rect">
            <a:avLst/>
          </a:prstGeom>
          <a:noFill/>
        </p:spPr>
        <p:txBody>
          <a:bodyPr wrap="square" rtlCol="0">
            <a:spAutoFit/>
          </a:bodyPr>
          <a:lstStyle/>
          <a:p>
            <a:pPr algn="ctr"/>
            <a:r>
              <a:rPr lang="it-IT" sz="13800" b="1" dirty="0"/>
              <a:t>15 + 15 = </a:t>
            </a:r>
            <a:r>
              <a:rPr lang="it-IT" sz="13800" b="1" dirty="0">
                <a:solidFill>
                  <a:srgbClr val="00B050"/>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BIANCA </a:t>
            </a:r>
            <a:endParaRPr lang="it-IT" sz="1400" i="1" dirty="0"/>
          </a:p>
        </p:txBody>
      </p:sp>
      <p:pic>
        <p:nvPicPr>
          <p:cNvPr id="12" name="Obraz 1" descr="Creative Commons License">
            <a:extLst>
              <a:ext uri="{FF2B5EF4-FFF2-40B4-BE49-F238E27FC236}">
                <a16:creationId xmlns:a16="http://schemas.microsoft.com/office/drawing/2014/main" id="{50A4ACD0-6A9A-47D6-9E19-50270EE0DC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184404"/>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9</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598128" y="1741398"/>
            <a:ext cx="9056720" cy="2215991"/>
          </a:xfrm>
          <a:prstGeom prst="rect">
            <a:avLst/>
          </a:prstGeom>
          <a:noFill/>
        </p:spPr>
        <p:txBody>
          <a:bodyPr wrap="square" rtlCol="0">
            <a:spAutoFit/>
          </a:bodyPr>
          <a:lstStyle/>
          <a:p>
            <a:pPr algn="ctr"/>
            <a:r>
              <a:rPr lang="it-IT" sz="13800" b="1" dirty="0"/>
              <a:t>5 + 1100 = </a:t>
            </a:r>
            <a:r>
              <a:rPr lang="it-IT" sz="13800" b="1" dirty="0">
                <a:solidFill>
                  <a:srgbClr val="0070C0"/>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CARTA: BIANCA </a:t>
            </a:r>
            <a:endParaRPr lang="it-IT" sz="1400" i="1" dirty="0"/>
          </a:p>
        </p:txBody>
      </p:sp>
      <p:pic>
        <p:nvPicPr>
          <p:cNvPr id="12" name="Obraz 1" descr="Creative Commons License">
            <a:extLst>
              <a:ext uri="{FF2B5EF4-FFF2-40B4-BE49-F238E27FC236}">
                <a16:creationId xmlns:a16="http://schemas.microsoft.com/office/drawing/2014/main" id="{667EEFEB-F537-4654-919D-401866BAF3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65472"/>
      </p:ext>
    </p:extLst>
  </p:cSld>
  <p:clrMapOvr>
    <a:masterClrMapping/>
  </p:clrMapOvr>
  <p:transition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2275</TotalTime>
  <Words>353</Words>
  <Application>Microsoft Office PowerPoint</Application>
  <PresentationFormat>Panoramiczny</PresentationFormat>
  <Paragraphs>100</Paragraphs>
  <Slides>16</Slides>
  <Notes>15</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Arial</vt:lpstr>
      <vt:lpstr>Calibri</vt:lpstr>
      <vt:lpstr>Calibri Light</vt:lpstr>
      <vt:lpstr>Times New Roman</vt:lpstr>
      <vt:lpstr>Motyw pakietu Office</vt:lpstr>
      <vt:lpstr>GIOCO DELLE 5S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Dorota</dc:creator>
  <cp:lastModifiedBy>Dorota</cp:lastModifiedBy>
  <cp:revision>187</cp:revision>
  <dcterms:created xsi:type="dcterms:W3CDTF">2017-02-01T20:12:17Z</dcterms:created>
  <dcterms:modified xsi:type="dcterms:W3CDTF">2018-09-07T16:27:39Z</dcterms:modified>
</cp:coreProperties>
</file>