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74" r:id="rId11"/>
    <p:sldId id="264" r:id="rId12"/>
    <p:sldId id="265" r:id="rId13"/>
    <p:sldId id="266" r:id="rId14"/>
    <p:sldId id="271" r:id="rId15"/>
    <p:sldId id="269" r:id="rId16"/>
    <p:sldId id="275" r:id="rId17"/>
    <p:sldId id="268" r:id="rId18"/>
    <p:sldId id="270"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5064" autoAdjust="0"/>
  </p:normalViewPr>
  <p:slideViewPr>
    <p:cSldViewPr snapToGrid="0">
      <p:cViewPr varScale="1">
        <p:scale>
          <a:sx n="69" d="100"/>
          <a:sy n="69" d="100"/>
        </p:scale>
        <p:origin x="7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DC330-370C-4D01-BFCD-B628C6BCC920}" type="datetimeFigureOut">
              <a:rPr lang="en-US" smtClean="0"/>
              <a:pPr/>
              <a:t>9/7/2018</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DDCF9-0581-4DE8-B71E-0014485F77B7}" type="slidenum">
              <a:rPr lang="en-US" smtClean="0"/>
              <a:pPr/>
              <a:t>‹#›</a:t>
            </a:fld>
            <a:endParaRPr lang="en-US"/>
          </a:p>
        </p:txBody>
      </p:sp>
    </p:spTree>
    <p:extLst>
      <p:ext uri="{BB962C8B-B14F-4D97-AF65-F5344CB8AC3E}">
        <p14:creationId xmlns:p14="http://schemas.microsoft.com/office/powerpoint/2010/main" val="376666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158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11</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0125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04272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66141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86333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67176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796978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17</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35728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18</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3407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91591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16873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65342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97556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7</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418993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8</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18190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9</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7586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10</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42690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763585837"/>
      </p:ext>
    </p:extLst>
  </p:cSld>
  <p:clrMapOvr>
    <a:masterClrMapping/>
  </p:clrMapOvr>
  <p:transition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340148021"/>
      </p:ext>
    </p:extLst>
  </p:cSld>
  <p:clrMapOvr>
    <a:masterClrMapping/>
  </p:clrMapOvr>
  <p:transition advClick="0" advTm="1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786833069"/>
      </p:ext>
    </p:extLst>
  </p:cSld>
  <p:clrMapOvr>
    <a:masterClrMapping/>
  </p:clrMapOvr>
  <p:transition advClick="0" advTm="1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1635040175"/>
      </p:ext>
    </p:extLst>
  </p:cSld>
  <p:clrMapOvr>
    <a:masterClrMapping/>
  </p:clrMapOvr>
  <p:transition advClick="0" advTm="1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666627674"/>
      </p:ext>
    </p:extLst>
  </p:cSld>
  <p:clrMapOvr>
    <a:masterClrMapping/>
  </p:clrMapOvr>
  <p:transition advClick="0" advTm="1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r>
              <a:rPr lang="en-US"/>
              <a:t>1-02-2017</a:t>
            </a:r>
          </a:p>
        </p:txBody>
      </p:sp>
      <p:sp>
        <p:nvSpPr>
          <p:cNvPr id="6" name="Symbol zastępczy stopki 5"/>
          <p:cNvSpPr>
            <a:spLocks noGrp="1"/>
          </p:cNvSpPr>
          <p:nvPr>
            <p:ph type="ftr" sz="quarter" idx="11"/>
          </p:nvPr>
        </p:nvSpPr>
        <p:spPr/>
        <p:txBody>
          <a:bodyPr/>
          <a:lstStyle/>
          <a:p>
            <a:r>
              <a:rPr lang="en-US"/>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1912536785"/>
      </p:ext>
    </p:extLst>
  </p:cSld>
  <p:clrMapOvr>
    <a:masterClrMapping/>
  </p:clrMapOvr>
  <p:transition advClick="0" advTm="1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r>
              <a:rPr lang="en-US"/>
              <a:t>1-02-2017</a:t>
            </a:r>
          </a:p>
        </p:txBody>
      </p:sp>
      <p:sp>
        <p:nvSpPr>
          <p:cNvPr id="8" name="Symbol zastępczy stopki 7"/>
          <p:cNvSpPr>
            <a:spLocks noGrp="1"/>
          </p:cNvSpPr>
          <p:nvPr>
            <p:ph type="ftr" sz="quarter" idx="11"/>
          </p:nvPr>
        </p:nvSpPr>
        <p:spPr/>
        <p:txBody>
          <a:bodyPr/>
          <a:lstStyle/>
          <a:p>
            <a:r>
              <a:rPr lang="en-US"/>
              <a:t>ILA-LEAN</a:t>
            </a:r>
          </a:p>
        </p:txBody>
      </p:sp>
      <p:sp>
        <p:nvSpPr>
          <p:cNvPr id="9" name="Symbol zastępczy numeru slajdu 8"/>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2230337448"/>
      </p:ext>
    </p:extLst>
  </p:cSld>
  <p:clrMapOvr>
    <a:masterClrMapping/>
  </p:clrMapOvr>
  <p:transition advClick="0"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r>
              <a:rPr lang="en-US"/>
              <a:t>1-02-2017</a:t>
            </a:r>
          </a:p>
        </p:txBody>
      </p:sp>
      <p:sp>
        <p:nvSpPr>
          <p:cNvPr id="4" name="Symbol zastępczy stopki 3"/>
          <p:cNvSpPr>
            <a:spLocks noGrp="1"/>
          </p:cNvSpPr>
          <p:nvPr>
            <p:ph type="ftr" sz="quarter" idx="11"/>
          </p:nvPr>
        </p:nvSpPr>
        <p:spPr/>
        <p:txBody>
          <a:bodyPr/>
          <a:lstStyle/>
          <a:p>
            <a:r>
              <a:rPr lang="en-US"/>
              <a:t>ILA-LEAN</a:t>
            </a:r>
          </a:p>
        </p:txBody>
      </p:sp>
      <p:sp>
        <p:nvSpPr>
          <p:cNvPr id="5" name="Symbol zastępczy numeru slajdu 4"/>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2385986862"/>
      </p:ext>
    </p:extLst>
  </p:cSld>
  <p:clrMapOvr>
    <a:masterClrMapping/>
  </p:clrMapOvr>
  <p:transition advClick="0"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r>
              <a:rPr lang="en-US"/>
              <a:t>1-02-2017</a:t>
            </a:r>
          </a:p>
        </p:txBody>
      </p:sp>
      <p:sp>
        <p:nvSpPr>
          <p:cNvPr id="3" name="Symbol zastępczy stopki 2"/>
          <p:cNvSpPr>
            <a:spLocks noGrp="1"/>
          </p:cNvSpPr>
          <p:nvPr>
            <p:ph type="ftr" sz="quarter" idx="11"/>
          </p:nvPr>
        </p:nvSpPr>
        <p:spPr/>
        <p:txBody>
          <a:bodyPr/>
          <a:lstStyle/>
          <a:p>
            <a:r>
              <a:rPr lang="en-US"/>
              <a:t>ILA-LEAN</a:t>
            </a:r>
          </a:p>
        </p:txBody>
      </p:sp>
      <p:sp>
        <p:nvSpPr>
          <p:cNvPr id="4" name="Symbol zastępczy numeru slajdu 3"/>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754374114"/>
      </p:ext>
    </p:extLst>
  </p:cSld>
  <p:clrMapOvr>
    <a:masterClrMapping/>
  </p:clrMapOvr>
  <p:transition advClick="0"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a:t>1-02-2017</a:t>
            </a:r>
          </a:p>
        </p:txBody>
      </p:sp>
      <p:sp>
        <p:nvSpPr>
          <p:cNvPr id="6" name="Symbol zastępczy stopki 5"/>
          <p:cNvSpPr>
            <a:spLocks noGrp="1"/>
          </p:cNvSpPr>
          <p:nvPr>
            <p:ph type="ftr" sz="quarter" idx="11"/>
          </p:nvPr>
        </p:nvSpPr>
        <p:spPr/>
        <p:txBody>
          <a:bodyPr/>
          <a:lstStyle/>
          <a:p>
            <a:r>
              <a:rPr lang="en-US"/>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567320204"/>
      </p:ext>
    </p:extLst>
  </p:cSld>
  <p:clrMapOvr>
    <a:masterClrMapping/>
  </p:clrMapOvr>
  <p:transition advClick="0"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a:t>1-02-2017</a:t>
            </a:r>
          </a:p>
        </p:txBody>
      </p:sp>
      <p:sp>
        <p:nvSpPr>
          <p:cNvPr id="6" name="Symbol zastępczy stopki 5"/>
          <p:cNvSpPr>
            <a:spLocks noGrp="1"/>
          </p:cNvSpPr>
          <p:nvPr>
            <p:ph type="ftr" sz="quarter" idx="11"/>
          </p:nvPr>
        </p:nvSpPr>
        <p:spPr/>
        <p:txBody>
          <a:bodyPr/>
          <a:lstStyle/>
          <a:p>
            <a:r>
              <a:rPr lang="en-US"/>
              <a:t>ILA-LEAN</a:t>
            </a:r>
            <a:endParaRPr lang="en-US" dirty="0"/>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292670023"/>
      </p:ext>
    </p:extLst>
  </p:cSld>
  <p:clrMapOvr>
    <a:masterClrMapping/>
  </p:clrMapOvr>
  <p:transition advClick="0" advTm="1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1-02-2017</a:t>
            </a: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ILA-LEAN</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A4A48-4D23-43D7-A1B5-5069863354E2}" type="slidenum">
              <a:rPr lang="en-US" smtClean="0"/>
              <a:pPr/>
              <a:t>‹#›</a:t>
            </a:fld>
            <a:endParaRPr lang="en-US"/>
          </a:p>
        </p:txBody>
      </p:sp>
    </p:spTree>
    <p:extLst>
      <p:ext uri="{BB962C8B-B14F-4D97-AF65-F5344CB8AC3E}">
        <p14:creationId xmlns:p14="http://schemas.microsoft.com/office/powerpoint/2010/main" val="392570389"/>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ransition advClick="0" advTm="12000"/>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3.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sa/4.0/legalcode" TargetMode="External"/><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2404927"/>
            <a:ext cx="12192000" cy="293958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8230" y="88488"/>
            <a:ext cx="2316454" cy="201947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814" y="130196"/>
            <a:ext cx="3388965" cy="968029"/>
          </a:xfrm>
          <a:prstGeom prst="rect">
            <a:avLst/>
          </a:prstGeom>
        </p:spPr>
      </p:pic>
      <p:sp>
        <p:nvSpPr>
          <p:cNvPr id="9" name="Symbol zastępczy stopki 3"/>
          <p:cNvSpPr>
            <a:spLocks noGrp="1"/>
          </p:cNvSpPr>
          <p:nvPr>
            <p:ph type="ftr" sz="quarter" idx="11"/>
          </p:nvPr>
        </p:nvSpPr>
        <p:spPr>
          <a:xfrm>
            <a:off x="0" y="5344511"/>
            <a:ext cx="12192000" cy="1513490"/>
          </a:xfrm>
        </p:spPr>
        <p:txBody>
          <a:bodyPr/>
          <a:lstStyle/>
          <a:p>
            <a:r>
              <a:rPr lang="pl-PL" sz="1800" i="1" dirty="0">
                <a:solidFill>
                  <a:schemeClr val="tx1"/>
                </a:solidFill>
              </a:rPr>
              <a:t>„</a:t>
            </a:r>
            <a:r>
              <a:rPr lang="en-US" sz="1800" i="1" dirty="0">
                <a:solidFill>
                  <a:schemeClr val="tx1"/>
                </a:solidFill>
              </a:rPr>
              <a:t>Innovative Learning Approaches for Implementation of Lean Thinking to Enhance Office and Knowledge Work Productivity</a:t>
            </a:r>
            <a:r>
              <a:rPr lang="pl-PL" sz="1800" i="1" dirty="0">
                <a:solidFill>
                  <a:schemeClr val="tx1"/>
                </a:solidFill>
              </a:rPr>
              <a:t>”</a:t>
            </a:r>
          </a:p>
          <a:p>
            <a:endParaRPr lang="pl-PL" sz="1800" dirty="0">
              <a:solidFill>
                <a:schemeClr val="tx1"/>
              </a:solidFill>
            </a:endParaRPr>
          </a:p>
          <a:p>
            <a:r>
              <a:rPr lang="pl-PL" sz="1800" i="1" dirty="0">
                <a:solidFill>
                  <a:schemeClr val="tx1"/>
                </a:solidFill>
              </a:rPr>
              <a:t>ILA-LEAN Project No 2016-1-PL01-KA203-026293    </a:t>
            </a:r>
          </a:p>
          <a:p>
            <a:r>
              <a:rPr lang="pl-PL" sz="1800" i="1" dirty="0">
                <a:solidFill>
                  <a:schemeClr val="tx1"/>
                </a:solidFill>
              </a:rPr>
              <a:t>2016-2018</a:t>
            </a:r>
          </a:p>
        </p:txBody>
      </p:sp>
      <p:pic>
        <p:nvPicPr>
          <p:cNvPr id="10" name="Immagine 9" descr="Logo Centoform.jpg"/>
          <p:cNvPicPr>
            <a:picLocks noChangeAspect="1"/>
          </p:cNvPicPr>
          <p:nvPr/>
        </p:nvPicPr>
        <p:blipFill>
          <a:blip r:embed="rId4" cstate="print"/>
          <a:stretch>
            <a:fillRect/>
          </a:stretch>
        </p:blipFill>
        <p:spPr>
          <a:xfrm>
            <a:off x="0" y="252403"/>
            <a:ext cx="4023360" cy="1011936"/>
          </a:xfrm>
          <a:prstGeom prst="rect">
            <a:avLst/>
          </a:prstGeom>
        </p:spPr>
      </p:pic>
      <p:sp>
        <p:nvSpPr>
          <p:cNvPr id="11" name="AutoShape 2"/>
          <p:cNvSpPr>
            <a:spLocks noGrp="1" noChangeArrowheads="1"/>
          </p:cNvSpPr>
          <p:nvPr>
            <p:ph type="ctrTitle"/>
          </p:nvPr>
        </p:nvSpPr>
        <p:spPr>
          <a:xfrm>
            <a:off x="611622" y="2562118"/>
            <a:ext cx="10733649" cy="1100540"/>
          </a:xfrm>
        </p:spPr>
        <p:txBody>
          <a:bodyPr>
            <a:noAutofit/>
          </a:bodyPr>
          <a:lstStyle/>
          <a:p>
            <a:r>
              <a:rPr lang="it-IT" altLang="it-IT" sz="8000" dirty="0"/>
              <a:t>GIOCO DELLE 5S</a:t>
            </a:r>
          </a:p>
        </p:txBody>
      </p:sp>
      <p:sp>
        <p:nvSpPr>
          <p:cNvPr id="12" name="CasellaDiTesto 11"/>
          <p:cNvSpPr txBox="1"/>
          <p:nvPr/>
        </p:nvSpPr>
        <p:spPr>
          <a:xfrm>
            <a:off x="3339547" y="3582330"/>
            <a:ext cx="5414231" cy="584775"/>
          </a:xfrm>
          <a:prstGeom prst="rect">
            <a:avLst/>
          </a:prstGeom>
          <a:noFill/>
        </p:spPr>
        <p:txBody>
          <a:bodyPr wrap="square" rtlCol="0">
            <a:spAutoFit/>
          </a:bodyPr>
          <a:lstStyle/>
          <a:p>
            <a:r>
              <a:rPr lang="it-IT" sz="3200" dirty="0"/>
              <a:t>PRESENTAZIONE DELLE CARTE</a:t>
            </a:r>
          </a:p>
        </p:txBody>
      </p:sp>
      <p:pic>
        <p:nvPicPr>
          <p:cNvPr id="13" name="Obraz 1" descr="Creative Commons License">
            <a:extLst>
              <a:ext uri="{FF2B5EF4-FFF2-40B4-BE49-F238E27FC236}">
                <a16:creationId xmlns:a16="http://schemas.microsoft.com/office/drawing/2014/main" id="{B1E9B70A-6EF8-4BD5-BA2B-698E68C1A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1" y="6423482"/>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ymbol zastępczy daty 2">
            <a:extLst>
              <a:ext uri="{FF2B5EF4-FFF2-40B4-BE49-F238E27FC236}">
                <a16:creationId xmlns:a16="http://schemas.microsoft.com/office/drawing/2014/main" id="{C03EAF8E-80ED-435F-BF0E-E44A2EAF905F}"/>
              </a:ext>
            </a:extLst>
          </p:cNvPr>
          <p:cNvSpPr>
            <a:spLocks noGrp="1"/>
          </p:cNvSpPr>
          <p:nvPr>
            <p:ph type="dt" sz="half" idx="10"/>
          </p:nvPr>
        </p:nvSpPr>
        <p:spPr>
          <a:xfrm>
            <a:off x="11197563" y="6404388"/>
            <a:ext cx="946138" cy="357189"/>
          </a:xfrm>
        </p:spPr>
        <p:txBody>
          <a:bodyPr/>
          <a:lstStyle/>
          <a:p>
            <a:pPr algn="ctr"/>
            <a:r>
              <a:rPr lang="pl-PL" sz="2200" dirty="0">
                <a:solidFill>
                  <a:schemeClr val="tx1"/>
                </a:solidFill>
              </a:rPr>
              <a:t>2018</a:t>
            </a:r>
            <a:endParaRPr lang="en-US" sz="2200" dirty="0">
              <a:solidFill>
                <a:schemeClr val="tx1"/>
              </a:solidFill>
            </a:endParaRPr>
          </a:p>
        </p:txBody>
      </p:sp>
      <p:sp>
        <p:nvSpPr>
          <p:cNvPr id="15" name="Podtytuł 2">
            <a:extLst>
              <a:ext uri="{FF2B5EF4-FFF2-40B4-BE49-F238E27FC236}">
                <a16:creationId xmlns:a16="http://schemas.microsoft.com/office/drawing/2014/main" id="{368DA3FB-7AAF-4FAA-94D2-3132357F6BD4}"/>
              </a:ext>
            </a:extLst>
          </p:cNvPr>
          <p:cNvSpPr>
            <a:spLocks noGrp="1"/>
          </p:cNvSpPr>
          <p:nvPr>
            <p:ph type="subTitle" idx="1"/>
          </p:nvPr>
        </p:nvSpPr>
        <p:spPr>
          <a:xfrm>
            <a:off x="1128354" y="4331969"/>
            <a:ext cx="9741408" cy="1012541"/>
          </a:xfrm>
        </p:spPr>
        <p:txBody>
          <a:bodyPr>
            <a:normAutofit/>
          </a:bodyPr>
          <a:lstStyle/>
          <a:p>
            <a:r>
              <a:rPr lang="pl-PL" altLang="en-US" dirty="0" err="1"/>
              <a:t>Chiara</a:t>
            </a:r>
            <a:r>
              <a:rPr lang="pl-PL" altLang="en-US" dirty="0"/>
              <a:t> </a:t>
            </a:r>
            <a:r>
              <a:rPr lang="pl-PL" altLang="en-US" dirty="0" err="1"/>
              <a:t>Longhi</a:t>
            </a:r>
            <a:r>
              <a:rPr lang="pl-PL" altLang="en-US" dirty="0"/>
              <a:t>, </a:t>
            </a:r>
            <a:r>
              <a:rPr lang="pl-PL" altLang="en-US" dirty="0" err="1"/>
              <a:t>Gennaro</a:t>
            </a:r>
            <a:r>
              <a:rPr lang="pl-PL" altLang="en-US" dirty="0"/>
              <a:t> Opera</a:t>
            </a:r>
          </a:p>
          <a:p>
            <a:r>
              <a:rPr lang="pl-PL" altLang="en-US" i="1" dirty="0" err="1"/>
              <a:t>Centoform</a:t>
            </a:r>
            <a:r>
              <a:rPr lang="pl-PL" altLang="en-US" i="1" dirty="0"/>
              <a:t> </a:t>
            </a:r>
            <a:r>
              <a:rPr lang="pl-PL" altLang="en-US" i="1" dirty="0" err="1"/>
              <a:t>Srl</a:t>
            </a:r>
            <a:endParaRPr lang="pl-PL" altLang="en-US" i="1" dirty="0"/>
          </a:p>
        </p:txBody>
      </p:sp>
    </p:spTree>
    <p:extLst>
      <p:ext uri="{BB962C8B-B14F-4D97-AF65-F5344CB8AC3E}">
        <p14:creationId xmlns:p14="http://schemas.microsoft.com/office/powerpoint/2010/main" val="2657904121"/>
      </p:ext>
    </p:extLst>
  </p:cSld>
  <p:clrMapOvr>
    <a:masterClrMapping/>
  </p:clrMapOvr>
  <p:transition advClick="0" advTm="1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10</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01688" y="1221083"/>
            <a:ext cx="8230430" cy="4154984"/>
          </a:xfrm>
          <a:prstGeom prst="rect">
            <a:avLst/>
          </a:prstGeom>
          <a:noFill/>
        </p:spPr>
        <p:txBody>
          <a:bodyPr wrap="square" rtlCol="0">
            <a:spAutoFit/>
          </a:bodyPr>
          <a:lstStyle/>
          <a:p>
            <a:pPr algn="ctr"/>
            <a:r>
              <a:rPr lang="it-IT" sz="8800" b="1" dirty="0"/>
              <a:t>Svolgere il lavoro di un/a collega</a:t>
            </a:r>
          </a:p>
          <a:p>
            <a:pPr algn="ctr"/>
            <a:r>
              <a:rPr lang="it-IT" sz="8800" b="1" dirty="0"/>
              <a:t>in ferie</a:t>
            </a:r>
          </a:p>
        </p:txBody>
      </p:sp>
      <p:pic>
        <p:nvPicPr>
          <p:cNvPr id="12" name="Obraz 1" descr="Creative Commons License">
            <a:extLst>
              <a:ext uri="{FF2B5EF4-FFF2-40B4-BE49-F238E27FC236}">
                <a16:creationId xmlns:a16="http://schemas.microsoft.com/office/drawing/2014/main" id="{A1CAE16A-1BC3-4434-BE4C-67E940040F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38434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11</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mc:AlternateContent xmlns:mc="http://schemas.openxmlformats.org/markup-compatibility/2006" xmlns:a14="http://schemas.microsoft.com/office/drawing/2010/main">
        <mc:Choice Requires="a14">
          <p:sp>
            <p:nvSpPr>
              <p:cNvPr id="19" name="CasellaDiTesto 18"/>
              <p:cNvSpPr txBox="1"/>
              <p:nvPr/>
            </p:nvSpPr>
            <p:spPr>
              <a:xfrm>
                <a:off x="1902640" y="1879600"/>
                <a:ext cx="9900154" cy="2263953"/>
              </a:xfrm>
              <a:prstGeom prst="rect">
                <a:avLst/>
              </a:prstGeom>
              <a:noFill/>
            </p:spPr>
            <p:txBody>
              <a:bodyPr wrap="square" rtlCol="0">
                <a:spAutoFit/>
              </a:bodyPr>
              <a:lstStyle/>
              <a:p>
                <a:pPr algn="ctr"/>
                <a14:m>
                  <m:oMath xmlns:m="http://schemas.openxmlformats.org/officeDocument/2006/math">
                    <m:sSup>
                      <m:sSupPr>
                        <m:ctrlPr>
                          <a:rPr lang="it-IT" sz="13800" b="1" i="1" smtClean="0">
                            <a:latin typeface="Cambria Math" panose="02040503050406030204" pitchFamily="18" charset="0"/>
                          </a:rPr>
                        </m:ctrlPr>
                      </m:sSupPr>
                      <m:e>
                        <m:r>
                          <a:rPr lang="it-IT" sz="13800" b="1" i="1" smtClean="0">
                            <a:latin typeface="Cambria Math" panose="02040503050406030204" pitchFamily="18" charset="0"/>
                          </a:rPr>
                          <m:t>𝒆</m:t>
                        </m:r>
                      </m:e>
                      <m:sup>
                        <m:r>
                          <a:rPr lang="it-IT" sz="13800" b="1" i="1" smtClean="0">
                            <a:latin typeface="Cambria Math" panose="02040503050406030204" pitchFamily="18" charset="0"/>
                          </a:rPr>
                          <m:t>𝟎</m:t>
                        </m:r>
                      </m:sup>
                    </m:sSup>
                  </m:oMath>
                </a14:m>
                <a:r>
                  <a:rPr lang="it-IT" sz="13800" b="1" dirty="0"/>
                  <a:t> + 1 = </a:t>
                </a:r>
                <a:r>
                  <a:rPr lang="it-IT" sz="13800" b="1" dirty="0">
                    <a:solidFill>
                      <a:srgbClr val="0070C0"/>
                    </a:solidFill>
                  </a:rPr>
                  <a:t>()</a:t>
                </a:r>
                <a:r>
                  <a:rPr lang="it-IT" sz="13800" b="1" dirty="0"/>
                  <a:t> </a:t>
                </a:r>
                <a:endParaRPr lang="it-IT" sz="4400" b="1" dirty="0"/>
              </a:p>
            </p:txBody>
          </p:sp>
        </mc:Choice>
        <mc:Fallback xmlns="">
          <p:sp>
            <p:nvSpPr>
              <p:cNvPr id="19" name="CasellaDiTesto 18"/>
              <p:cNvSpPr txBox="1">
                <a:spLocks noRot="1" noChangeAspect="1" noMove="1" noResize="1" noEditPoints="1" noAdjustHandles="1" noChangeArrowheads="1" noChangeShapeType="1" noTextEdit="1"/>
              </p:cNvSpPr>
              <p:nvPr/>
            </p:nvSpPr>
            <p:spPr>
              <a:xfrm>
                <a:off x="1902640" y="1879600"/>
                <a:ext cx="9900154" cy="2263953"/>
              </a:xfrm>
              <a:prstGeom prst="rect">
                <a:avLst/>
              </a:prstGeom>
              <a:blipFill>
                <a:blip r:embed="rId6" cstate="print"/>
                <a:stretch>
                  <a:fillRect t="-18817" b="-44086"/>
                </a:stretch>
              </a:blipFill>
            </p:spPr>
            <p:txBody>
              <a:bodyPr/>
              <a:lstStyle/>
              <a:p>
                <a:r>
                  <a:rPr lang="it-IT">
                    <a:noFill/>
                  </a:rPr>
                  <a:t> </a:t>
                </a:r>
              </a:p>
            </p:txBody>
          </p:sp>
        </mc:Fallback>
      </mc:AlternateContent>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66E56C9B-B78A-408A-A6AF-CF3D548833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6727"/>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12</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062855" y="1592054"/>
            <a:ext cx="9717371" cy="2215991"/>
          </a:xfrm>
          <a:prstGeom prst="rect">
            <a:avLst/>
          </a:prstGeom>
          <a:noFill/>
        </p:spPr>
        <p:txBody>
          <a:bodyPr wrap="square" rtlCol="0">
            <a:spAutoFit/>
          </a:bodyPr>
          <a:lstStyle/>
          <a:p>
            <a:pPr algn="ctr"/>
            <a:r>
              <a:rPr lang="it-IT" sz="7200" b="1" dirty="0"/>
              <a:t>❾1 </a:t>
            </a:r>
            <a:r>
              <a:rPr lang="it-IT" sz="11500" b="1" dirty="0"/>
              <a:t>- </a:t>
            </a:r>
            <a:r>
              <a:rPr lang="it-IT" sz="4400" b="1" dirty="0"/>
              <a:t>1 </a:t>
            </a:r>
            <a:r>
              <a:rPr lang="it-IT" sz="13800" b="1" dirty="0"/>
              <a:t>–</a:t>
            </a:r>
            <a:r>
              <a:rPr lang="it-IT" sz="11500" b="1" dirty="0"/>
              <a:t> </a:t>
            </a:r>
            <a:r>
              <a:rPr lang="it-IT" sz="4400" b="1" dirty="0"/>
              <a:t>MDLV </a:t>
            </a:r>
            <a:r>
              <a:rPr lang="it-IT" sz="11500" b="1" dirty="0"/>
              <a:t>=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ROSSA</a:t>
            </a:r>
            <a:r>
              <a:rPr lang="it-IT" sz="4800" i="1" dirty="0"/>
              <a:t> </a:t>
            </a:r>
            <a:endParaRPr lang="it-IT" sz="1400" i="1" dirty="0"/>
          </a:p>
        </p:txBody>
      </p:sp>
      <p:sp>
        <p:nvSpPr>
          <p:cNvPr id="12" name="CasellaDiTesto 11"/>
          <p:cNvSpPr txBox="1"/>
          <p:nvPr/>
        </p:nvSpPr>
        <p:spPr>
          <a:xfrm>
            <a:off x="6848924" y="3458490"/>
            <a:ext cx="2608951" cy="369332"/>
          </a:xfrm>
          <a:prstGeom prst="rect">
            <a:avLst/>
          </a:prstGeom>
          <a:noFill/>
        </p:spPr>
        <p:txBody>
          <a:bodyPr wrap="square" rtlCol="0">
            <a:spAutoFit/>
          </a:bodyPr>
          <a:lstStyle/>
          <a:p>
            <a:pPr algn="ctr"/>
            <a:r>
              <a:rPr lang="it-IT" dirty="0"/>
              <a:t>NUMERO ROMANO</a:t>
            </a:r>
          </a:p>
        </p:txBody>
      </p:sp>
      <p:pic>
        <p:nvPicPr>
          <p:cNvPr id="14" name="Obraz 1" descr="Creative Commons License">
            <a:extLst>
              <a:ext uri="{FF2B5EF4-FFF2-40B4-BE49-F238E27FC236}">
                <a16:creationId xmlns:a16="http://schemas.microsoft.com/office/drawing/2014/main" id="{ED03EE5B-0FFF-49C6-884C-EBF26B4B3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07565"/>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40038"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13</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581428" y="1980435"/>
            <a:ext cx="8662824" cy="1446550"/>
          </a:xfrm>
          <a:prstGeom prst="rect">
            <a:avLst/>
          </a:prstGeom>
          <a:noFill/>
        </p:spPr>
        <p:txBody>
          <a:bodyPr wrap="square" rtlCol="0">
            <a:spAutoFit/>
          </a:bodyPr>
          <a:lstStyle/>
          <a:p>
            <a:pPr algn="ctr"/>
            <a:r>
              <a:rPr lang="it-IT" sz="8800" b="1" dirty="0"/>
              <a:t>1010 - 200 + V = </a:t>
            </a:r>
            <a:r>
              <a:rPr lang="it-IT" sz="8800" b="1" dirty="0">
                <a:solidFill>
                  <a:schemeClr val="accent6"/>
                </a:solidFill>
              </a:rPr>
              <a:t>()</a:t>
            </a:r>
            <a:r>
              <a:rPr lang="it-IT" sz="8800" b="1" dirty="0"/>
              <a:t> </a:t>
            </a:r>
            <a:endParaRPr lang="it-IT" sz="32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WHITE</a:t>
            </a:r>
            <a:r>
              <a:rPr lang="it-IT" sz="4800" i="1" dirty="0"/>
              <a:t> </a:t>
            </a:r>
            <a:endParaRPr lang="it-IT" sz="1400" i="1" dirty="0"/>
          </a:p>
        </p:txBody>
      </p:sp>
      <p:sp>
        <p:nvSpPr>
          <p:cNvPr id="12" name="CasellaDiTesto 11"/>
          <p:cNvSpPr txBox="1"/>
          <p:nvPr/>
        </p:nvSpPr>
        <p:spPr>
          <a:xfrm>
            <a:off x="7481970" y="3175562"/>
            <a:ext cx="2608951" cy="646331"/>
          </a:xfrm>
          <a:prstGeom prst="rect">
            <a:avLst/>
          </a:prstGeom>
          <a:noFill/>
        </p:spPr>
        <p:txBody>
          <a:bodyPr wrap="square" rtlCol="0">
            <a:spAutoFit/>
          </a:bodyPr>
          <a:lstStyle/>
          <a:p>
            <a:pPr algn="ctr"/>
            <a:r>
              <a:rPr lang="it-IT" dirty="0"/>
              <a:t>NUMERO</a:t>
            </a:r>
          </a:p>
          <a:p>
            <a:pPr algn="ctr"/>
            <a:r>
              <a:rPr lang="it-IT" dirty="0"/>
              <a:t>ROMANO</a:t>
            </a:r>
          </a:p>
        </p:txBody>
      </p:sp>
      <p:sp>
        <p:nvSpPr>
          <p:cNvPr id="14" name="CasellaDiTesto 13"/>
          <p:cNvSpPr txBox="1"/>
          <p:nvPr/>
        </p:nvSpPr>
        <p:spPr>
          <a:xfrm>
            <a:off x="3418472" y="3262017"/>
            <a:ext cx="1047171" cy="646331"/>
          </a:xfrm>
          <a:prstGeom prst="rect">
            <a:avLst/>
          </a:prstGeom>
          <a:noFill/>
        </p:spPr>
        <p:txBody>
          <a:bodyPr wrap="square" rtlCol="0">
            <a:spAutoFit/>
          </a:bodyPr>
          <a:lstStyle/>
          <a:p>
            <a:pPr algn="ctr"/>
            <a:r>
              <a:rPr lang="it-IT" dirty="0"/>
              <a:t>SISTEMA BINARIO</a:t>
            </a:r>
          </a:p>
        </p:txBody>
      </p:sp>
      <p:pic>
        <p:nvPicPr>
          <p:cNvPr id="16" name="Obraz 1" descr="Creative Commons License">
            <a:extLst>
              <a:ext uri="{FF2B5EF4-FFF2-40B4-BE49-F238E27FC236}">
                <a16:creationId xmlns:a16="http://schemas.microsoft.com/office/drawing/2014/main" id="{E67A229C-99F9-42F2-A7C5-039CB5422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66405"/>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115407" y="-7486"/>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14</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439294" y="1282736"/>
            <a:ext cx="9380909" cy="2215991"/>
          </a:xfrm>
          <a:prstGeom prst="rect">
            <a:avLst/>
          </a:prstGeom>
          <a:noFill/>
        </p:spPr>
        <p:txBody>
          <a:bodyPr wrap="square" rtlCol="0">
            <a:spAutoFit/>
          </a:bodyPr>
          <a:lstStyle/>
          <a:p>
            <a:pPr algn="ctr"/>
            <a:r>
              <a:rPr lang="it-IT" sz="13800" b="1" dirty="0"/>
              <a:t>1001 + D = </a:t>
            </a:r>
            <a:r>
              <a:rPr lang="it-IT" sz="13800" b="1" dirty="0">
                <a:solidFill>
                  <a:schemeClr val="accent6"/>
                </a:solidFill>
                <a:highlight>
                  <a:srgbClr val="000080"/>
                </a:highlight>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solidFill>
                  <a:srgbClr val="FF0000"/>
                </a:solidFill>
                <a:highlight>
                  <a:srgbClr val="00FF00"/>
                </a:highlight>
              </a:rPr>
              <a:t>BIANCA</a:t>
            </a:r>
            <a:r>
              <a:rPr lang="it-IT" sz="4800" i="1" dirty="0"/>
              <a:t> </a:t>
            </a:r>
            <a:endParaRPr lang="it-IT" sz="1400" i="1" dirty="0"/>
          </a:p>
        </p:txBody>
      </p:sp>
      <p:sp>
        <p:nvSpPr>
          <p:cNvPr id="6" name="CasellaDiTesto 5"/>
          <p:cNvSpPr txBox="1"/>
          <p:nvPr/>
        </p:nvSpPr>
        <p:spPr>
          <a:xfrm>
            <a:off x="3881764" y="3175562"/>
            <a:ext cx="1047171" cy="646331"/>
          </a:xfrm>
          <a:prstGeom prst="rect">
            <a:avLst/>
          </a:prstGeom>
          <a:noFill/>
        </p:spPr>
        <p:txBody>
          <a:bodyPr wrap="square" rtlCol="0">
            <a:spAutoFit/>
          </a:bodyPr>
          <a:lstStyle/>
          <a:p>
            <a:pPr algn="ctr"/>
            <a:r>
              <a:rPr lang="it-IT" dirty="0"/>
              <a:t>SISTEMA BINARIO</a:t>
            </a:r>
          </a:p>
        </p:txBody>
      </p:sp>
      <p:sp>
        <p:nvSpPr>
          <p:cNvPr id="14" name="CasellaDiTesto 13"/>
          <p:cNvSpPr txBox="1"/>
          <p:nvPr/>
        </p:nvSpPr>
        <p:spPr>
          <a:xfrm>
            <a:off x="7377787" y="3175562"/>
            <a:ext cx="1721257" cy="646331"/>
          </a:xfrm>
          <a:prstGeom prst="rect">
            <a:avLst/>
          </a:prstGeom>
          <a:noFill/>
        </p:spPr>
        <p:txBody>
          <a:bodyPr wrap="square" rtlCol="0">
            <a:spAutoFit/>
          </a:bodyPr>
          <a:lstStyle/>
          <a:p>
            <a:pPr algn="ctr"/>
            <a:r>
              <a:rPr lang="it-IT" dirty="0"/>
              <a:t>SISTEMA ESADECIMALE</a:t>
            </a:r>
          </a:p>
        </p:txBody>
      </p:sp>
      <p:sp>
        <p:nvSpPr>
          <p:cNvPr id="16" name="Rettangolo 15"/>
          <p:cNvSpPr/>
          <p:nvPr/>
        </p:nvSpPr>
        <p:spPr>
          <a:xfrm>
            <a:off x="2040614" y="833873"/>
            <a:ext cx="10043134" cy="5078313"/>
          </a:xfrm>
          <a:prstGeom prst="rect">
            <a:avLst/>
          </a:prstGeom>
          <a:noFill/>
        </p:spPr>
        <p:txBody>
          <a:bodyPr wrap="none" lIns="91440" tIns="45720" rIns="91440" bIns="45720">
            <a:spAutoFit/>
          </a:bodyPr>
          <a:lstStyle/>
          <a:p>
            <a:pPr algn="ctr"/>
            <a:r>
              <a:rPr lang="it-IT" sz="5400" b="1" dirty="0">
                <a:ln/>
                <a:solidFill>
                  <a:srgbClr val="FF0000"/>
                </a:solidFill>
                <a:effectLst>
                  <a:outerShdw blurRad="38100" dist="19050" dir="2700000" algn="tl" rotWithShape="0">
                    <a:schemeClr val="dk1">
                      <a:lumMod val="50000"/>
                      <a:alpha val="40000"/>
                    </a:schemeClr>
                  </a:outerShdw>
                </a:effectLst>
              </a:rPr>
              <a:t>LEAN È UN METODO SISTEMATICO</a:t>
            </a:r>
          </a:p>
          <a:p>
            <a:pPr algn="ctr"/>
            <a:r>
              <a:rPr lang="it-IT" sz="5400" b="1" dirty="0">
                <a:ln/>
                <a:solidFill>
                  <a:srgbClr val="FF0000"/>
                </a:solidFill>
                <a:effectLst>
                  <a:outerShdw blurRad="38100" dist="19050" dir="2700000" algn="tl" rotWithShape="0">
                    <a:schemeClr val="dk1">
                      <a:lumMod val="50000"/>
                      <a:alpha val="40000"/>
                    </a:schemeClr>
                  </a:outerShdw>
                </a:effectLst>
              </a:rPr>
              <a:t> PER ELIMINARE</a:t>
            </a:r>
          </a:p>
          <a:p>
            <a:pPr algn="ctr"/>
            <a:r>
              <a:rPr lang="it-IT" sz="5400" b="1" dirty="0">
                <a:ln/>
                <a:solidFill>
                  <a:srgbClr val="FF0000"/>
                </a:solidFill>
                <a:effectLst>
                  <a:outerShdw blurRad="38100" dist="19050" dir="2700000" algn="tl" rotWithShape="0">
                    <a:schemeClr val="dk1">
                      <a:lumMod val="50000"/>
                      <a:alpha val="40000"/>
                    </a:schemeClr>
                  </a:outerShdw>
                </a:effectLst>
              </a:rPr>
              <a:t>GLI SPRECHI</a:t>
            </a:r>
          </a:p>
          <a:p>
            <a:pPr algn="ctr"/>
            <a:r>
              <a:rPr lang="it-IT" sz="5400" b="1" dirty="0">
                <a:ln/>
                <a:solidFill>
                  <a:srgbClr val="FF0000"/>
                </a:solidFill>
                <a:effectLst>
                  <a:outerShdw blurRad="38100" dist="19050" dir="2700000" algn="tl" rotWithShape="0">
                    <a:schemeClr val="dk1">
                      <a:lumMod val="50000"/>
                      <a:alpha val="40000"/>
                    </a:schemeClr>
                  </a:outerShdw>
                </a:effectLst>
              </a:rPr>
              <a:t>ALL’INTERNO DI UN PROCESSO.</a:t>
            </a:r>
          </a:p>
          <a:p>
            <a:pPr algn="ctr"/>
            <a:r>
              <a:rPr lang="it-IT" sz="5400" b="1" cap="none" spc="0" dirty="0">
                <a:ln/>
                <a:solidFill>
                  <a:srgbClr val="FF0000"/>
                </a:solidFill>
                <a:effectLst>
                  <a:outerShdw blurRad="38100" dist="19050" dir="2700000" algn="tl" rotWithShape="0">
                    <a:schemeClr val="dk1">
                      <a:lumMod val="50000"/>
                      <a:alpha val="40000"/>
                    </a:schemeClr>
                  </a:outerShdw>
                </a:effectLst>
              </a:rPr>
              <a:t>I PRIMI ESEMPI DI LEAN</a:t>
            </a:r>
          </a:p>
          <a:p>
            <a:pPr algn="ctr"/>
            <a:r>
              <a:rPr lang="it-IT" sz="5400" b="1" cap="none" spc="0" dirty="0">
                <a:ln/>
                <a:solidFill>
                  <a:srgbClr val="FF0000"/>
                </a:solidFill>
                <a:effectLst>
                  <a:outerShdw blurRad="38100" dist="19050" dir="2700000" algn="tl" rotWithShape="0">
                    <a:schemeClr val="dk1">
                      <a:lumMod val="50000"/>
                      <a:alpha val="40000"/>
                    </a:schemeClr>
                  </a:outerShdw>
                </a:effectLst>
              </a:rPr>
              <a:t> </a:t>
            </a:r>
            <a:r>
              <a:rPr lang="it-IT" sz="5400" b="1" dirty="0">
                <a:ln/>
                <a:solidFill>
                  <a:srgbClr val="FF0000"/>
                </a:solidFill>
                <a:effectLst>
                  <a:outerShdw blurRad="38100" dist="19050" dir="2700000" algn="tl" rotWithShape="0">
                    <a:schemeClr val="dk1">
                      <a:lumMod val="50000"/>
                      <a:alpha val="40000"/>
                    </a:schemeClr>
                  </a:outerShdw>
                </a:effectLst>
              </a:rPr>
              <a:t>RISALGONO A B. FRANKLIN</a:t>
            </a:r>
            <a:endParaRPr lang="it-IT" sz="5400" b="1" cap="none" spc="0" dirty="0">
              <a:ln/>
              <a:solidFill>
                <a:srgbClr val="FF0000"/>
              </a:solidFill>
              <a:effectLst>
                <a:outerShdw blurRad="38100" dist="19050" dir="2700000" algn="tl" rotWithShape="0">
                  <a:schemeClr val="dk1">
                    <a:lumMod val="50000"/>
                    <a:alpha val="40000"/>
                  </a:schemeClr>
                </a:outerShdw>
              </a:effectLst>
            </a:endParaRPr>
          </a:p>
        </p:txBody>
      </p:sp>
      <p:pic>
        <p:nvPicPr>
          <p:cNvPr id="17" name="Obraz 1" descr="Creative Commons License">
            <a:extLst>
              <a:ext uri="{FF2B5EF4-FFF2-40B4-BE49-F238E27FC236}">
                <a16:creationId xmlns:a16="http://schemas.microsoft.com/office/drawing/2014/main" id="{12C0546A-6468-4A31-9667-0FE4C4D88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713651"/>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15</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18 + 1 + 37=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BIANCA</a:t>
            </a:r>
            <a:endParaRPr lang="it-IT" sz="1400" i="1" dirty="0"/>
          </a:p>
        </p:txBody>
      </p:sp>
      <p:sp>
        <p:nvSpPr>
          <p:cNvPr id="12" name="Rettangolo 11"/>
          <p:cNvSpPr/>
          <p:nvPr/>
        </p:nvSpPr>
        <p:spPr>
          <a:xfrm>
            <a:off x="3137835" y="291092"/>
            <a:ext cx="7134837" cy="4247317"/>
          </a:xfrm>
          <a:prstGeom prst="rect">
            <a:avLst/>
          </a:prstGeom>
          <a:noFill/>
        </p:spPr>
        <p:txBody>
          <a:bodyPr wrap="none" lIns="91440" tIns="45720" rIns="91440" bIns="45720">
            <a:spAutoFit/>
          </a:bodyPr>
          <a:lstStyle/>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PRIMA LA SICUREZZA!!!</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PRIMA LA SICUREZZA</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PRIMA LA SICUREZZA</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PRIMA LA SICUREZZA</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PRIMA LA SICUREZZA</a:t>
            </a:r>
          </a:p>
        </p:txBody>
      </p:sp>
      <p:sp>
        <p:nvSpPr>
          <p:cNvPr id="5" name="Callout: freccia in su 4"/>
          <p:cNvSpPr/>
          <p:nvPr/>
        </p:nvSpPr>
        <p:spPr>
          <a:xfrm>
            <a:off x="9783036" y="3612511"/>
            <a:ext cx="2119211" cy="230735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IL ROSSO È SBAGLIATO!</a:t>
            </a:r>
          </a:p>
          <a:p>
            <a:pPr algn="ctr"/>
            <a:r>
              <a:rPr lang="it-IT" dirty="0">
                <a:solidFill>
                  <a:schemeClr val="tx1"/>
                </a:solidFill>
              </a:rPr>
              <a:t>IL COLORE CORRETTO È </a:t>
            </a:r>
            <a:r>
              <a:rPr lang="it-IT" sz="2000" b="1" dirty="0">
                <a:solidFill>
                  <a:srgbClr val="0070C0"/>
                </a:solidFill>
              </a:rPr>
              <a:t>NERO</a:t>
            </a:r>
            <a:endParaRPr lang="it-IT" b="1" dirty="0">
              <a:solidFill>
                <a:srgbClr val="0070C0"/>
              </a:solidFill>
            </a:endParaRPr>
          </a:p>
        </p:txBody>
      </p:sp>
      <p:pic>
        <p:nvPicPr>
          <p:cNvPr id="14" name="Obraz 1" descr="Creative Commons License">
            <a:extLst>
              <a:ext uri="{FF2B5EF4-FFF2-40B4-BE49-F238E27FC236}">
                <a16:creationId xmlns:a16="http://schemas.microsoft.com/office/drawing/2014/main" id="{078126E7-9C24-4822-8BC9-3455F958C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86444"/>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16</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01688" y="1175988"/>
            <a:ext cx="8230430" cy="4154984"/>
          </a:xfrm>
          <a:prstGeom prst="rect">
            <a:avLst/>
          </a:prstGeom>
          <a:noFill/>
        </p:spPr>
        <p:txBody>
          <a:bodyPr wrap="square" rtlCol="0">
            <a:spAutoFit/>
          </a:bodyPr>
          <a:lstStyle/>
          <a:p>
            <a:pPr algn="ctr"/>
            <a:r>
              <a:rPr lang="it-IT" sz="8800" b="1" dirty="0"/>
              <a:t>Attendere le indicazioni del responsabile</a:t>
            </a:r>
          </a:p>
        </p:txBody>
      </p:sp>
      <p:pic>
        <p:nvPicPr>
          <p:cNvPr id="12" name="Obraz 1" descr="Creative Commons License">
            <a:extLst>
              <a:ext uri="{FF2B5EF4-FFF2-40B4-BE49-F238E27FC236}">
                <a16:creationId xmlns:a16="http://schemas.microsoft.com/office/drawing/2014/main" id="{6CFD7A64-377A-445D-996C-DB2AFB36A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582318"/>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17</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77 - 28 = </a:t>
            </a:r>
            <a:r>
              <a:rPr lang="it-IT" sz="11500" b="1" dirty="0">
                <a:solidFill>
                  <a:schemeClr val="accent6"/>
                </a:solidFill>
              </a:rPr>
              <a:t>()</a:t>
            </a:r>
            <a:r>
              <a:rPr lang="it-IT" sz="11500" b="1" dirty="0"/>
              <a:t> </a:t>
            </a:r>
            <a:endParaRPr lang="it-IT" sz="4000" b="1" dirty="0"/>
          </a:p>
        </p:txBody>
      </p:sp>
      <p:sp>
        <p:nvSpPr>
          <p:cNvPr id="22" name="CasellaDiTesto 21"/>
          <p:cNvSpPr txBox="1"/>
          <p:nvPr/>
        </p:nvSpPr>
        <p:spPr>
          <a:xfrm>
            <a:off x="4403474" y="4350442"/>
            <a:ext cx="4618927" cy="830997"/>
          </a:xfrm>
          <a:prstGeom prst="rect">
            <a:avLst/>
          </a:prstGeom>
          <a:noFill/>
        </p:spPr>
        <p:txBody>
          <a:bodyPr wrap="square" rtlCol="0">
            <a:spAutoFit/>
          </a:bodyPr>
          <a:lstStyle/>
          <a:p>
            <a:pPr algn="ctr"/>
            <a:r>
              <a:rPr lang="it-IT" sz="4800" i="1" dirty="0"/>
              <a:t>CARTA: ROSSA</a:t>
            </a:r>
            <a:endParaRPr lang="it-IT" sz="1400" i="1" dirty="0"/>
          </a:p>
        </p:txBody>
      </p:sp>
      <p:sp>
        <p:nvSpPr>
          <p:cNvPr id="12" name="Rettangolo 11"/>
          <p:cNvSpPr/>
          <p:nvPr/>
        </p:nvSpPr>
        <p:spPr>
          <a:xfrm rot="16200000">
            <a:off x="5056444" y="2129055"/>
            <a:ext cx="1684628" cy="923330"/>
          </a:xfrm>
          <a:prstGeom prst="rect">
            <a:avLst/>
          </a:prstGeom>
          <a:noFill/>
        </p:spPr>
        <p:txBody>
          <a:bodyPr wrap="none" lIns="91440" tIns="45720" rIns="91440" bIns="45720">
            <a:spAutoFit/>
          </a:bodyPr>
          <a:lstStyle/>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LEAN</a:t>
            </a:r>
            <a:endParaRPr lang="it-IT" sz="5400" b="1" cap="none" spc="0" dirty="0">
              <a:ln/>
              <a:solidFill>
                <a:sysClr val="windowText" lastClr="000000"/>
              </a:solidFill>
              <a:effectLst>
                <a:outerShdw blurRad="38100" dist="19050" dir="2700000" algn="tl" rotWithShape="0">
                  <a:schemeClr val="dk1">
                    <a:lumMod val="50000"/>
                    <a:alpha val="40000"/>
                  </a:schemeClr>
                </a:outerShdw>
              </a:effectLst>
            </a:endParaRPr>
          </a:p>
        </p:txBody>
      </p:sp>
      <p:sp>
        <p:nvSpPr>
          <p:cNvPr id="14" name="Rettangolo 13"/>
          <p:cNvSpPr/>
          <p:nvPr/>
        </p:nvSpPr>
        <p:spPr>
          <a:xfrm>
            <a:off x="2845502" y="4328008"/>
            <a:ext cx="7924542" cy="923330"/>
          </a:xfrm>
          <a:prstGeom prst="rect">
            <a:avLst/>
          </a:prstGeom>
          <a:noFill/>
        </p:spPr>
        <p:txBody>
          <a:bodyPr wrap="none" lIns="91440" tIns="45720" rIns="91440" bIns="45720">
            <a:spAutoFit/>
          </a:bodyPr>
          <a:lstStyle/>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FARE DI PIÙ CON MENO!!!!</a:t>
            </a:r>
            <a:endParaRPr lang="it-IT" sz="5400" b="1" cap="none" spc="0" dirty="0">
              <a:ln/>
              <a:solidFill>
                <a:sysClr val="windowText" lastClr="000000"/>
              </a:solidFill>
              <a:effectLst>
                <a:outerShdw blurRad="38100" dist="19050" dir="2700000" algn="tl" rotWithShape="0">
                  <a:schemeClr val="dk1">
                    <a:lumMod val="50000"/>
                    <a:alpha val="40000"/>
                  </a:schemeClr>
                </a:outerShdw>
              </a:effectLst>
            </a:endParaRPr>
          </a:p>
        </p:txBody>
      </p:sp>
      <p:pic>
        <p:nvPicPr>
          <p:cNvPr id="16" name="Obraz 1" descr="Creative Commons License">
            <a:extLst>
              <a:ext uri="{FF2B5EF4-FFF2-40B4-BE49-F238E27FC236}">
                <a16:creationId xmlns:a16="http://schemas.microsoft.com/office/drawing/2014/main" id="{E7203FB5-801E-4F1C-911C-82F58662C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270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107679" y="23413"/>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18</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8740969" cy="1862048"/>
          </a:xfrm>
          <a:prstGeom prst="rect">
            <a:avLst/>
          </a:prstGeom>
          <a:noFill/>
        </p:spPr>
        <p:txBody>
          <a:bodyPr wrap="square" rtlCol="0">
            <a:spAutoFit/>
          </a:bodyPr>
          <a:lstStyle/>
          <a:p>
            <a:pPr algn="ctr"/>
            <a:r>
              <a:rPr lang="it-IT" sz="11500" b="1" dirty="0"/>
              <a:t> +     -   9 = </a:t>
            </a:r>
            <a:r>
              <a:rPr lang="it-IT" sz="11500" b="1" dirty="0">
                <a:highlight>
                  <a:srgbClr val="00FF00"/>
                </a:highlight>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0000"/>
                </a:highlight>
              </a:rPr>
              <a:t>GIALLA</a:t>
            </a:r>
            <a:endParaRPr lang="it-IT" sz="1400" i="1" dirty="0">
              <a:highlight>
                <a:srgbClr val="FF0000"/>
              </a:highlight>
            </a:endParaRPr>
          </a:p>
        </p:txBody>
      </p:sp>
      <p:sp>
        <p:nvSpPr>
          <p:cNvPr id="16" name="CasellaDiTesto 15"/>
          <p:cNvSpPr txBox="1"/>
          <p:nvPr/>
        </p:nvSpPr>
        <p:spPr>
          <a:xfrm rot="10800000">
            <a:off x="1902640" y="1823866"/>
            <a:ext cx="3708361" cy="2215991"/>
          </a:xfrm>
          <a:prstGeom prst="rect">
            <a:avLst/>
          </a:prstGeom>
          <a:noFill/>
        </p:spPr>
        <p:txBody>
          <a:bodyPr wrap="square" rtlCol="0">
            <a:spAutoFit/>
          </a:bodyPr>
          <a:lstStyle/>
          <a:p>
            <a:pPr algn="ctr"/>
            <a:r>
              <a:rPr lang="it-IT" sz="13800" b="1" dirty="0"/>
              <a:t> </a:t>
            </a:r>
            <a:r>
              <a:rPr lang="it-IT" sz="11500" b="1" u="sng" dirty="0"/>
              <a:t>66</a:t>
            </a:r>
            <a:endParaRPr lang="it-IT" sz="4400" b="1" u="sng" dirty="0"/>
          </a:p>
        </p:txBody>
      </p:sp>
      <p:sp>
        <p:nvSpPr>
          <p:cNvPr id="14" name="CasellaDiTesto 13"/>
          <p:cNvSpPr txBox="1"/>
          <p:nvPr/>
        </p:nvSpPr>
        <p:spPr>
          <a:xfrm rot="5400000">
            <a:off x="5694508" y="1840180"/>
            <a:ext cx="1008433" cy="1862048"/>
          </a:xfrm>
          <a:prstGeom prst="rect">
            <a:avLst/>
          </a:prstGeom>
          <a:noFill/>
        </p:spPr>
        <p:txBody>
          <a:bodyPr wrap="square" rtlCol="0">
            <a:spAutoFit/>
          </a:bodyPr>
          <a:lstStyle/>
          <a:p>
            <a:pPr algn="ctr"/>
            <a:r>
              <a:rPr lang="it-IT" sz="11500" b="1" u="sng" dirty="0"/>
              <a:t>6   </a:t>
            </a:r>
            <a:endParaRPr lang="it-IT" sz="4400" b="1" u="sng" dirty="0"/>
          </a:p>
        </p:txBody>
      </p:sp>
      <p:sp>
        <p:nvSpPr>
          <p:cNvPr id="17" name="CasellaDiTesto 16"/>
          <p:cNvSpPr txBox="1"/>
          <p:nvPr/>
        </p:nvSpPr>
        <p:spPr>
          <a:xfrm>
            <a:off x="5853012" y="1605902"/>
            <a:ext cx="3708361" cy="2215991"/>
          </a:xfrm>
          <a:prstGeom prst="rect">
            <a:avLst/>
          </a:prstGeom>
          <a:noFill/>
        </p:spPr>
        <p:txBody>
          <a:bodyPr wrap="square" rtlCol="0">
            <a:spAutoFit/>
          </a:bodyPr>
          <a:lstStyle/>
          <a:p>
            <a:pPr algn="ctr"/>
            <a:r>
              <a:rPr lang="it-IT" sz="13800" b="1" dirty="0"/>
              <a:t> </a:t>
            </a:r>
            <a:r>
              <a:rPr lang="it-IT" sz="11500" b="1" u="sng" dirty="0"/>
              <a:t>6</a:t>
            </a:r>
            <a:endParaRPr lang="it-IT" sz="4400" b="1" u="sng" dirty="0"/>
          </a:p>
        </p:txBody>
      </p:sp>
      <p:pic>
        <p:nvPicPr>
          <p:cNvPr id="18" name="Obraz 1" descr="Creative Commons License">
            <a:extLst>
              <a:ext uri="{FF2B5EF4-FFF2-40B4-BE49-F238E27FC236}">
                <a16:creationId xmlns:a16="http://schemas.microsoft.com/office/drawing/2014/main" id="{4CF014C9-7B9A-4003-BD40-B87A027A6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83317"/>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04776" y="96765"/>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63433" y="5252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6" name="Tekstvak 3"/>
          <p:cNvSpPr txBox="1">
            <a:spLocks noChangeArrowheads="1"/>
          </p:cNvSpPr>
          <p:nvPr/>
        </p:nvSpPr>
        <p:spPr bwMode="auto">
          <a:xfrm>
            <a:off x="2729521" y="4277026"/>
            <a:ext cx="90958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pl-PL" sz="1400" u="sng" dirty="0"/>
              <a:t>Disclaimer:</a:t>
            </a:r>
          </a:p>
          <a:p>
            <a:r>
              <a:rPr lang="it-IT" altLang="pl-PL" sz="1400" dirty="0"/>
              <a:t>Il presente </a:t>
            </a:r>
            <a:r>
              <a:rPr lang="nl-BE" altLang="pl-PL" sz="1400" dirty="0"/>
              <a:t>Progetto è stato co</a:t>
            </a:r>
            <a:r>
              <a:rPr lang="it-IT" sz="1400" dirty="0"/>
              <a:t>finanziato con il sostegno della Commissione europea. Questa pubblicazione rispecchia esclusivamente il punto di vista dell'autore, pertanto la Commissione non può essere ritenuta responsabile di alcun uso che potrà essere fatto delle informazioni in essa contenute</a:t>
            </a:r>
            <a:r>
              <a:rPr lang="nl-BE" altLang="pl-PL" sz="1400" dirty="0"/>
              <a:t>.</a:t>
            </a:r>
          </a:p>
        </p:txBody>
      </p:sp>
      <p:sp>
        <p:nvSpPr>
          <p:cNvPr id="5" name="Tekstvak 4"/>
          <p:cNvSpPr txBox="1"/>
          <p:nvPr/>
        </p:nvSpPr>
        <p:spPr>
          <a:xfrm>
            <a:off x="2729521" y="3152358"/>
            <a:ext cx="8799871" cy="1061829"/>
          </a:xfrm>
          <a:prstGeom prst="rect">
            <a:avLst/>
          </a:prstGeom>
          <a:noFill/>
        </p:spPr>
        <p:txBody>
          <a:bodyPr wrap="square">
            <a:spAutoFit/>
          </a:bodyPr>
          <a:lstStyle/>
          <a:p>
            <a:pPr>
              <a:lnSpc>
                <a:spcPct val="150000"/>
              </a:lnSpc>
              <a:defRPr/>
            </a:pPr>
            <a:endParaRPr lang="pl-PL" sz="1400" b="1" dirty="0">
              <a:latin typeface="Arial" charset="0"/>
              <a:cs typeface="Arial" charset="0"/>
            </a:endParaRPr>
          </a:p>
          <a:p>
            <a:pPr>
              <a:lnSpc>
                <a:spcPct val="150000"/>
              </a:lnSpc>
              <a:defRPr/>
            </a:pPr>
            <a:r>
              <a:rPr lang="en-GB" sz="1400" b="1" dirty="0" err="1">
                <a:latin typeface="Arial" charset="0"/>
                <a:cs typeface="Arial" charset="0"/>
              </a:rPr>
              <a:t>Codice</a:t>
            </a:r>
            <a:r>
              <a:rPr lang="en-GB" sz="1400" b="1" dirty="0">
                <a:latin typeface="Arial" charset="0"/>
                <a:cs typeface="Arial" charset="0"/>
              </a:rPr>
              <a:t> </a:t>
            </a:r>
            <a:r>
              <a:rPr lang="en-GB" sz="1400" b="1" dirty="0" err="1">
                <a:latin typeface="Arial" charset="0"/>
                <a:cs typeface="Arial" charset="0"/>
              </a:rPr>
              <a:t>progetto</a:t>
            </a:r>
            <a:r>
              <a:rPr lang="en-GB" sz="1400" b="1" dirty="0">
                <a:latin typeface="Arial" charset="0"/>
                <a:cs typeface="Arial" charset="0"/>
              </a:rPr>
              <a:t>: 2016-1-PL01-KA203-026293</a:t>
            </a:r>
            <a:endParaRPr lang="pl-PL" sz="1400" b="1" dirty="0">
              <a:latin typeface="Arial" charset="0"/>
              <a:cs typeface="Arial" charset="0"/>
            </a:endParaRPr>
          </a:p>
          <a:p>
            <a:pPr>
              <a:lnSpc>
                <a:spcPct val="150000"/>
              </a:lnSpc>
              <a:defRPr/>
            </a:pPr>
            <a:endParaRPr lang="pl-PL" sz="1400" b="1" dirty="0">
              <a:latin typeface="Arial" charset="0"/>
              <a:cs typeface="Arial" charset="0"/>
            </a:endParaRPr>
          </a:p>
        </p:txBody>
      </p:sp>
      <p:sp>
        <p:nvSpPr>
          <p:cNvPr id="6" name="Tytuł 1"/>
          <p:cNvSpPr txBox="1">
            <a:spLocks/>
          </p:cNvSpPr>
          <p:nvPr/>
        </p:nvSpPr>
        <p:spPr>
          <a:xfrm>
            <a:off x="2154684" y="1527539"/>
            <a:ext cx="9579460" cy="1810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Arial" charset="0"/>
                <a:cs typeface="Arial" charset="0"/>
              </a:rPr>
              <a:t>Innovative Learning Approaches for Implementation of Lean Thinking to Enhance </a:t>
            </a:r>
            <a:br>
              <a:rPr lang="pl-PL" sz="3000" b="1" dirty="0">
                <a:latin typeface="Arial" charset="0"/>
                <a:cs typeface="Arial" charset="0"/>
              </a:rPr>
            </a:br>
            <a:r>
              <a:rPr lang="en-US" sz="3000" b="1" dirty="0">
                <a:latin typeface="Arial" charset="0"/>
                <a:cs typeface="Arial" charset="0"/>
              </a:rPr>
              <a:t>Office and Knowledge Work Productivity</a:t>
            </a:r>
            <a:endParaRPr lang="pl-PL" sz="3000" b="1" dirty="0">
              <a:latin typeface="Arial" charset="0"/>
              <a:cs typeface="Arial" charset="0"/>
            </a:endParaRPr>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7" name="Symbol zastępczy numeru slajdu 6"/>
          <p:cNvSpPr>
            <a:spLocks noGrp="1"/>
          </p:cNvSpPr>
          <p:nvPr>
            <p:ph type="sldNum" sz="quarter" idx="12"/>
          </p:nvPr>
        </p:nvSpPr>
        <p:spPr>
          <a:xfrm>
            <a:off x="660032" y="5683873"/>
            <a:ext cx="863968" cy="365125"/>
          </a:xfrm>
        </p:spPr>
        <p:txBody>
          <a:bodyPr/>
          <a:lstStyle/>
          <a:p>
            <a:pPr algn="ctr"/>
            <a:fld id="{64AA4A48-4D23-43D7-A1B5-5069863354E2}" type="slidenum">
              <a:rPr lang="en-US" sz="3000" smtClean="0">
                <a:solidFill>
                  <a:schemeClr val="tx1"/>
                </a:solidFill>
              </a:rPr>
              <a:pPr algn="ctr"/>
              <a:t>2</a:t>
            </a:fld>
            <a:endParaRPr lang="en-US" sz="3000" dirty="0">
              <a:solidFill>
                <a:schemeClr val="tx1"/>
              </a:solidFill>
            </a:endParaRPr>
          </a:p>
        </p:txBody>
      </p:sp>
      <p:sp>
        <p:nvSpPr>
          <p:cNvPr id="14" name="Tytuł 1"/>
          <p:cNvSpPr txBox="1">
            <a:spLocks/>
          </p:cNvSpPr>
          <p:nvPr/>
        </p:nvSpPr>
        <p:spPr>
          <a:xfrm>
            <a:off x="2182335" y="514107"/>
            <a:ext cx="8446287" cy="1163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err="1">
                <a:latin typeface="Arial" charset="0"/>
                <a:cs typeface="Arial" charset="0"/>
              </a:rPr>
              <a:t>Titolo</a:t>
            </a:r>
            <a:r>
              <a:rPr lang="en-GB" sz="3000" b="1" dirty="0">
                <a:latin typeface="Arial" charset="0"/>
                <a:cs typeface="Arial" charset="0"/>
              </a:rPr>
              <a:t> </a:t>
            </a:r>
            <a:r>
              <a:rPr lang="en-GB" sz="3000" b="1" dirty="0" err="1">
                <a:latin typeface="Arial" charset="0"/>
                <a:cs typeface="Arial" charset="0"/>
              </a:rPr>
              <a:t>progetto</a:t>
            </a:r>
            <a:endParaRPr lang="pl-PL" sz="3000" b="1" dirty="0">
              <a:latin typeface="Arial" charset="0"/>
              <a:cs typeface="Arial" charset="0"/>
            </a:endParaRPr>
          </a:p>
        </p:txBody>
      </p:sp>
      <p:pic>
        <p:nvPicPr>
          <p:cNvPr id="13" name="Obraz 1" descr="Creative Commons License">
            <a:extLst>
              <a:ext uri="{FF2B5EF4-FFF2-40B4-BE49-F238E27FC236}">
                <a16:creationId xmlns:a16="http://schemas.microsoft.com/office/drawing/2014/main" id="{8DB807AB-215B-4763-BC5C-9143B1E09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268" y="6002851"/>
            <a:ext cx="1297847" cy="44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7319CF87-7380-461B-AEEA-78636859669D}"/>
              </a:ext>
            </a:extLst>
          </p:cNvPr>
          <p:cNvSpPr/>
          <p:nvPr/>
        </p:nvSpPr>
        <p:spPr>
          <a:xfrm>
            <a:off x="4311675" y="5889974"/>
            <a:ext cx="6096000" cy="646331"/>
          </a:xfrm>
          <a:prstGeom prst="rect">
            <a:avLst/>
          </a:prstGeom>
        </p:spPr>
        <p:txBody>
          <a:bodyPr>
            <a:spAutoFit/>
          </a:bodyPr>
          <a:lstStyle/>
          <a:p>
            <a:pPr>
              <a:spcBef>
                <a:spcPts val="600"/>
              </a:spcBef>
              <a:spcAft>
                <a:spcPts val="0"/>
              </a:spcAft>
            </a:pPr>
            <a:r>
              <a:rPr lang="en-US" dirty="0" err="1">
                <a:ea typeface="Calibri" panose="020F0502020204030204" pitchFamily="34" charset="0"/>
                <a:cs typeface="Times New Roman" panose="02020603050405020304" pitchFamily="18" charset="0"/>
              </a:rPr>
              <a:t>Pubblicazione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rilasciata</a:t>
            </a:r>
            <a:r>
              <a:rPr lang="en-US" dirty="0">
                <a:ea typeface="Calibri" panose="020F0502020204030204" pitchFamily="34" charset="0"/>
                <a:cs typeface="Times New Roman" panose="02020603050405020304" pitchFamily="18" charset="0"/>
              </a:rPr>
              <a:t> sotto </a:t>
            </a:r>
            <a:r>
              <a:rPr lang="en-US" dirty="0" err="1">
                <a:ea typeface="Calibri" panose="020F0502020204030204" pitchFamily="34" charset="0"/>
                <a:cs typeface="Times New Roman" panose="02020603050405020304" pitchFamily="18" charset="0"/>
              </a:rPr>
              <a:t>licenza</a:t>
            </a:r>
            <a:r>
              <a:rPr lang="en-US" dirty="0">
                <a:ea typeface="Calibri" panose="020F0502020204030204" pitchFamily="34" charset="0"/>
                <a:cs typeface="Times New Roman" panose="02020603050405020304" pitchFamily="18" charset="0"/>
              </a:rPr>
              <a:t> Creative Commons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Attribution-</a:t>
            </a:r>
            <a:r>
              <a:rPr lang="en-US"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ShareAlike</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 4.0 International License</a:t>
            </a:r>
            <a:r>
              <a:rPr lang="en-US" dirty="0">
                <a:latin typeface="Calibri" panose="020F0502020204030204" pitchFamily="34" charset="0"/>
                <a:ea typeface="Calibri" panose="020F0502020204030204" pitchFamily="34" charset="0"/>
                <a:cs typeface="Times New Roman" panose="02020603050405020304" pitchFamily="18" charset="0"/>
              </a:rPr>
              <a:t> (CC BY-SA 4.0).</a:t>
            </a:r>
          </a:p>
        </p:txBody>
      </p:sp>
      <p:pic>
        <p:nvPicPr>
          <p:cNvPr id="17" name="Obraz 16">
            <a:extLst>
              <a:ext uri="{FF2B5EF4-FFF2-40B4-BE49-F238E27FC236}">
                <a16:creationId xmlns:a16="http://schemas.microsoft.com/office/drawing/2014/main" id="{C7B11AB6-C350-4FE5-8967-6385F0712B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965" y="1810926"/>
            <a:ext cx="1034556" cy="644395"/>
          </a:xfrm>
          <a:prstGeom prst="rect">
            <a:avLst/>
          </a:prstGeom>
        </p:spPr>
      </p:pic>
      <p:pic>
        <p:nvPicPr>
          <p:cNvPr id="18" name="Obraz 17">
            <a:extLst>
              <a:ext uri="{FF2B5EF4-FFF2-40B4-BE49-F238E27FC236}">
                <a16:creationId xmlns:a16="http://schemas.microsoft.com/office/drawing/2014/main" id="{3AB4F21A-29BC-418C-B069-6C7CEAF2D9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64" y="2529007"/>
            <a:ext cx="1033463" cy="751610"/>
          </a:xfrm>
          <a:prstGeom prst="rect">
            <a:avLst/>
          </a:prstGeom>
        </p:spPr>
      </p:pic>
      <p:pic>
        <p:nvPicPr>
          <p:cNvPr id="19" name="Obraz 18">
            <a:extLst>
              <a:ext uri="{FF2B5EF4-FFF2-40B4-BE49-F238E27FC236}">
                <a16:creationId xmlns:a16="http://schemas.microsoft.com/office/drawing/2014/main" id="{ECFB2F1F-DE21-4792-92B9-F63F96FB3E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864" y="3338286"/>
            <a:ext cx="1033463" cy="687186"/>
          </a:xfrm>
          <a:prstGeom prst="rect">
            <a:avLst/>
          </a:prstGeom>
        </p:spPr>
      </p:pic>
      <p:pic>
        <p:nvPicPr>
          <p:cNvPr id="20" name="Obraz 19">
            <a:extLst>
              <a:ext uri="{FF2B5EF4-FFF2-40B4-BE49-F238E27FC236}">
                <a16:creationId xmlns:a16="http://schemas.microsoft.com/office/drawing/2014/main" id="{4FA6D106-4768-4E53-AE0C-A370D9899A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864" y="4120356"/>
            <a:ext cx="1033463" cy="688975"/>
          </a:xfrm>
          <a:prstGeom prst="rect">
            <a:avLst/>
          </a:prstGeom>
        </p:spPr>
      </p:pic>
      <p:pic>
        <p:nvPicPr>
          <p:cNvPr id="21" name="Obraz 20">
            <a:extLst>
              <a:ext uri="{FF2B5EF4-FFF2-40B4-BE49-F238E27FC236}">
                <a16:creationId xmlns:a16="http://schemas.microsoft.com/office/drawing/2014/main" id="{B3EA8B63-6A50-4F78-96F2-7316D485E4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864" y="4869095"/>
            <a:ext cx="1033463" cy="631424"/>
          </a:xfrm>
          <a:prstGeom prst="rect">
            <a:avLst/>
          </a:prstGeom>
        </p:spPr>
      </p:pic>
    </p:spTree>
    <p:extLst>
      <p:ext uri="{BB962C8B-B14F-4D97-AF65-F5344CB8AC3E}">
        <p14:creationId xmlns:p14="http://schemas.microsoft.com/office/powerpoint/2010/main" val="4080642609"/>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3</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7347181" cy="1862048"/>
          </a:xfrm>
          <a:prstGeom prst="rect">
            <a:avLst/>
          </a:prstGeom>
          <a:noFill/>
        </p:spPr>
        <p:txBody>
          <a:bodyPr wrap="square" rtlCol="0">
            <a:spAutoFit/>
          </a:bodyPr>
          <a:lstStyle/>
          <a:p>
            <a:pPr algn="ctr"/>
            <a:r>
              <a:rPr lang="it-IT" sz="11500" b="1" dirty="0"/>
              <a:t>1 + 1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2C48A806-3722-404E-9D54-38A69638B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6557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4</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31 + 17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AEF96312-EE0B-4876-AB74-6A66FB352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257218"/>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5</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80" y="1564632"/>
            <a:ext cx="8230430" cy="3631763"/>
          </a:xfrm>
          <a:prstGeom prst="rect">
            <a:avLst/>
          </a:prstGeom>
          <a:noFill/>
        </p:spPr>
        <p:txBody>
          <a:bodyPr wrap="square" rtlCol="0">
            <a:spAutoFit/>
          </a:bodyPr>
          <a:lstStyle/>
          <a:p>
            <a:pPr algn="ctr"/>
            <a:r>
              <a:rPr lang="it-IT" sz="11500" b="1" dirty="0"/>
              <a:t>Computer KO</a:t>
            </a:r>
            <a:endParaRPr lang="it-IT" sz="4000" b="1" dirty="0"/>
          </a:p>
        </p:txBody>
      </p:sp>
      <p:pic>
        <p:nvPicPr>
          <p:cNvPr id="12" name="Obraz 1" descr="Creative Commons License">
            <a:extLst>
              <a:ext uri="{FF2B5EF4-FFF2-40B4-BE49-F238E27FC236}">
                <a16:creationId xmlns:a16="http://schemas.microsoft.com/office/drawing/2014/main" id="{5962B9E6-3B1B-44AC-905F-D38A55C4D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71734"/>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6</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18 + 1 + 37=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BIANCA</a:t>
            </a:r>
            <a:endParaRPr lang="it-IT" sz="1400" i="1" dirty="0"/>
          </a:p>
        </p:txBody>
      </p:sp>
      <p:pic>
        <p:nvPicPr>
          <p:cNvPr id="12" name="Obraz 1" descr="Creative Commons License">
            <a:extLst>
              <a:ext uri="{FF2B5EF4-FFF2-40B4-BE49-F238E27FC236}">
                <a16:creationId xmlns:a16="http://schemas.microsoft.com/office/drawing/2014/main" id="{A162D0A8-D640-4728-A040-4865A4D71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014660"/>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7</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8740969" cy="1862048"/>
          </a:xfrm>
          <a:prstGeom prst="rect">
            <a:avLst/>
          </a:prstGeom>
          <a:noFill/>
        </p:spPr>
        <p:txBody>
          <a:bodyPr wrap="square" rtlCol="0">
            <a:spAutoFit/>
          </a:bodyPr>
          <a:lstStyle/>
          <a:p>
            <a:pPr algn="ctr"/>
            <a:r>
              <a:rPr lang="it-IT" sz="11500" b="1" dirty="0"/>
              <a:t> + 1 - 99 =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0000"/>
                </a:highlight>
              </a:rPr>
              <a:t>ROSSA</a:t>
            </a:r>
            <a:endParaRPr lang="it-IT" sz="1400" i="1" dirty="0">
              <a:highlight>
                <a:srgbClr val="FF0000"/>
              </a:highlight>
            </a:endParaRPr>
          </a:p>
        </p:txBody>
      </p:sp>
      <p:sp>
        <p:nvSpPr>
          <p:cNvPr id="16" name="CasellaDiTesto 15"/>
          <p:cNvSpPr txBox="1"/>
          <p:nvPr/>
        </p:nvSpPr>
        <p:spPr>
          <a:xfrm rot="10800000">
            <a:off x="1816457" y="1789103"/>
            <a:ext cx="3708361" cy="2215991"/>
          </a:xfrm>
          <a:prstGeom prst="rect">
            <a:avLst/>
          </a:prstGeom>
          <a:noFill/>
        </p:spPr>
        <p:txBody>
          <a:bodyPr wrap="square" rtlCol="0">
            <a:spAutoFit/>
          </a:bodyPr>
          <a:lstStyle/>
          <a:p>
            <a:pPr algn="ctr"/>
            <a:r>
              <a:rPr lang="it-IT" sz="13800" b="1" dirty="0"/>
              <a:t> </a:t>
            </a:r>
            <a:r>
              <a:rPr lang="it-IT" sz="11500" b="1" u="sng" dirty="0"/>
              <a:t>66</a:t>
            </a:r>
            <a:endParaRPr lang="it-IT" sz="4400" b="1" u="sng" dirty="0"/>
          </a:p>
        </p:txBody>
      </p:sp>
      <p:pic>
        <p:nvPicPr>
          <p:cNvPr id="14" name="Obraz 1" descr="Creative Commons License">
            <a:extLst>
              <a:ext uri="{FF2B5EF4-FFF2-40B4-BE49-F238E27FC236}">
                <a16:creationId xmlns:a16="http://schemas.microsoft.com/office/drawing/2014/main" id="{4F20DDFF-C443-400D-8ECE-348EF8994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12311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8</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480084" y="1329726"/>
            <a:ext cx="9055319" cy="2215991"/>
          </a:xfrm>
          <a:prstGeom prst="rect">
            <a:avLst/>
          </a:prstGeom>
          <a:noFill/>
        </p:spPr>
        <p:txBody>
          <a:bodyPr wrap="square" rtlCol="0">
            <a:spAutoFit/>
          </a:bodyPr>
          <a:lstStyle/>
          <a:p>
            <a:pPr algn="ctr"/>
            <a:r>
              <a:rPr lang="it-IT" sz="13800" b="1" dirty="0"/>
              <a:t>1111 + F = </a:t>
            </a:r>
            <a:r>
              <a:rPr lang="it-IT" sz="13800" b="1" dirty="0">
                <a:solidFill>
                  <a:schemeClr val="accent6"/>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00FF00"/>
                </a:highlight>
              </a:rPr>
              <a:t>VERDE</a:t>
            </a:r>
            <a:r>
              <a:rPr lang="it-IT" sz="4800" i="1" dirty="0"/>
              <a:t> </a:t>
            </a:r>
            <a:endParaRPr lang="it-IT" sz="1400" i="1" dirty="0"/>
          </a:p>
        </p:txBody>
      </p:sp>
      <p:sp>
        <p:nvSpPr>
          <p:cNvPr id="6" name="CasellaDiTesto 5"/>
          <p:cNvSpPr txBox="1"/>
          <p:nvPr/>
        </p:nvSpPr>
        <p:spPr>
          <a:xfrm>
            <a:off x="3881764" y="3175562"/>
            <a:ext cx="1047171" cy="646331"/>
          </a:xfrm>
          <a:prstGeom prst="rect">
            <a:avLst/>
          </a:prstGeom>
          <a:noFill/>
        </p:spPr>
        <p:txBody>
          <a:bodyPr wrap="square" rtlCol="0">
            <a:spAutoFit/>
          </a:bodyPr>
          <a:lstStyle/>
          <a:p>
            <a:pPr algn="ctr"/>
            <a:r>
              <a:rPr lang="it-IT" dirty="0"/>
              <a:t>SISTEMA BINARIO</a:t>
            </a:r>
          </a:p>
        </p:txBody>
      </p:sp>
      <p:sp>
        <p:nvSpPr>
          <p:cNvPr id="14" name="CasellaDiTesto 13"/>
          <p:cNvSpPr txBox="1"/>
          <p:nvPr/>
        </p:nvSpPr>
        <p:spPr>
          <a:xfrm>
            <a:off x="7377787" y="3175562"/>
            <a:ext cx="1721257" cy="646331"/>
          </a:xfrm>
          <a:prstGeom prst="rect">
            <a:avLst/>
          </a:prstGeom>
          <a:noFill/>
        </p:spPr>
        <p:txBody>
          <a:bodyPr wrap="square" rtlCol="0">
            <a:spAutoFit/>
          </a:bodyPr>
          <a:lstStyle/>
          <a:p>
            <a:pPr algn="ctr"/>
            <a:r>
              <a:rPr lang="it-IT" dirty="0"/>
              <a:t>SISTEMA ESADECIMALE</a:t>
            </a:r>
          </a:p>
        </p:txBody>
      </p:sp>
      <p:pic>
        <p:nvPicPr>
          <p:cNvPr id="16" name="Obraz 1" descr="Creative Commons License">
            <a:extLst>
              <a:ext uri="{FF2B5EF4-FFF2-40B4-BE49-F238E27FC236}">
                <a16:creationId xmlns:a16="http://schemas.microsoft.com/office/drawing/2014/main" id="{41F8E903-1693-45DB-90C8-11DA6739B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84404"/>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9</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79" y="1697064"/>
            <a:ext cx="8230430" cy="2215991"/>
          </a:xfrm>
          <a:prstGeom prst="rect">
            <a:avLst/>
          </a:prstGeom>
          <a:noFill/>
        </p:spPr>
        <p:txBody>
          <a:bodyPr wrap="square" rtlCol="0">
            <a:spAutoFit/>
          </a:bodyPr>
          <a:lstStyle/>
          <a:p>
            <a:pPr algn="ctr"/>
            <a:r>
              <a:rPr lang="it-IT" sz="13800" b="1" dirty="0"/>
              <a:t>V + MC =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BIANCA</a:t>
            </a:r>
            <a:r>
              <a:rPr lang="it-IT" sz="4800" i="1" dirty="0"/>
              <a:t> </a:t>
            </a:r>
            <a:endParaRPr lang="it-IT" sz="1400" i="1" dirty="0"/>
          </a:p>
        </p:txBody>
      </p:sp>
      <p:sp>
        <p:nvSpPr>
          <p:cNvPr id="12" name="CasellaDiTesto 11"/>
          <p:cNvSpPr txBox="1"/>
          <p:nvPr/>
        </p:nvSpPr>
        <p:spPr>
          <a:xfrm>
            <a:off x="3623036" y="3637227"/>
            <a:ext cx="2608951" cy="369332"/>
          </a:xfrm>
          <a:prstGeom prst="rect">
            <a:avLst/>
          </a:prstGeom>
          <a:noFill/>
        </p:spPr>
        <p:txBody>
          <a:bodyPr wrap="square" rtlCol="0">
            <a:spAutoFit/>
          </a:bodyPr>
          <a:lstStyle/>
          <a:p>
            <a:pPr algn="ctr"/>
            <a:r>
              <a:rPr lang="it-IT" dirty="0"/>
              <a:t>NUMERO ROMANO</a:t>
            </a:r>
          </a:p>
        </p:txBody>
      </p:sp>
      <p:pic>
        <p:nvPicPr>
          <p:cNvPr id="14" name="Obraz 1" descr="Creative Commons License">
            <a:extLst>
              <a:ext uri="{FF2B5EF4-FFF2-40B4-BE49-F238E27FC236}">
                <a16:creationId xmlns:a16="http://schemas.microsoft.com/office/drawing/2014/main" id="{A7458D5A-2B4F-483C-A06B-9A04B5A7A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65472"/>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2517</TotalTime>
  <Words>459</Words>
  <Application>Microsoft Office PowerPoint</Application>
  <PresentationFormat>Panoramiczny</PresentationFormat>
  <Paragraphs>124</Paragraphs>
  <Slides>18</Slides>
  <Notes>17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Calibri</vt:lpstr>
      <vt:lpstr>Calibri Light</vt:lpstr>
      <vt:lpstr>Cambria Math</vt:lpstr>
      <vt:lpstr>Times New Roman</vt:lpstr>
      <vt:lpstr>Motyw pakietu Office</vt:lpstr>
      <vt:lpstr>GIOCO DELLE 5S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Dorota</dc:creator>
  <cp:lastModifiedBy>Dorota</cp:lastModifiedBy>
  <cp:revision>191</cp:revision>
  <dcterms:created xsi:type="dcterms:W3CDTF">2017-02-01T20:12:17Z</dcterms:created>
  <dcterms:modified xsi:type="dcterms:W3CDTF">2018-09-07T16:27:17Z</dcterms:modified>
</cp:coreProperties>
</file>