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66" r:id="rId14"/>
    <p:sldId id="271" r:id="rId15"/>
    <p:sldId id="269" r:id="rId16"/>
    <p:sldId id="275" r:id="rId17"/>
    <p:sldId id="268" r:id="rId18"/>
    <p:sldId id="270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7" autoAdjust="0"/>
    <p:restoredTop sz="95064" autoAdjust="0"/>
  </p:normalViewPr>
  <p:slideViewPr>
    <p:cSldViewPr snapToGrid="0">
      <p:cViewPr varScale="1">
        <p:scale>
          <a:sx n="69" d="100"/>
          <a:sy n="69" d="100"/>
        </p:scale>
        <p:origin x="15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C330-370C-4D01-BFCD-B628C6BCC920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DDCF9-0581-4DE8-B71E-0014485F7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6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586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001255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2042723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661415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863333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671764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796978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2357284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03407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291591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216873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653421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975567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4189937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181903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07586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42690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85837"/>
      </p:ext>
    </p:extLst>
  </p:cSld>
  <p:clrMapOvr>
    <a:masterClrMapping/>
  </p:clrMapOvr>
  <p:transition advClick="0" advTm="1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8021"/>
      </p:ext>
    </p:extLst>
  </p:cSld>
  <p:clrMapOvr>
    <a:masterClrMapping/>
  </p:clrMapOvr>
  <p:transition advClick="0" advTm="1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33069"/>
      </p:ext>
    </p:extLst>
  </p:cSld>
  <p:clrMapOvr>
    <a:masterClrMapping/>
  </p:clrMapOvr>
  <p:transition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40175"/>
      </p:ext>
    </p:extLst>
  </p:cSld>
  <p:clrMapOvr>
    <a:masterClrMapping/>
  </p:clrMapOvr>
  <p:transition advClick="0"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27674"/>
      </p:ext>
    </p:extLst>
  </p:cSld>
  <p:clrMapOvr>
    <a:masterClrMapping/>
  </p:clrMapOvr>
  <p:transition advClick="0"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6785"/>
      </p:ext>
    </p:extLst>
  </p:cSld>
  <p:clrMapOvr>
    <a:masterClrMapping/>
  </p:clrMapOvr>
  <p:transition advClick="0"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37448"/>
      </p:ext>
    </p:extLst>
  </p:cSld>
  <p:clrMapOvr>
    <a:masterClrMapping/>
  </p:clrMapOvr>
  <p:transition advClick="0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86862"/>
      </p:ext>
    </p:extLst>
  </p:cSld>
  <p:clrMapOvr>
    <a:masterClrMapping/>
  </p:clrMapOvr>
  <p:transition advClick="0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74114"/>
      </p:ext>
    </p:extLst>
  </p:cSld>
  <p:clrMapOvr>
    <a:masterClrMapping/>
  </p:clrMapOvr>
  <p:transition advClick="0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20204"/>
      </p:ext>
    </p:extLst>
  </p:cSld>
  <p:clrMapOvr>
    <a:masterClrMapping/>
  </p:clrMapOvr>
  <p:transition advClick="0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1-02-2017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ILA-LEAN</a:t>
            </a:r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70023"/>
      </p:ext>
    </p:extLst>
  </p:cSld>
  <p:clrMapOvr>
    <a:masterClrMapping/>
  </p:clrMapOvr>
  <p:transition advClick="0"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4A48-4D23-43D7-A1B5-506986335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ransition advClick="0" advTm="12000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4.0/legalcode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2404927"/>
            <a:ext cx="12192000" cy="29395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30" y="88488"/>
            <a:ext cx="2316454" cy="201947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14" y="130196"/>
            <a:ext cx="3388965" cy="968029"/>
          </a:xfrm>
          <a:prstGeom prst="rect">
            <a:avLst/>
          </a:prstGeom>
        </p:spPr>
      </p:pic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5344511"/>
            <a:ext cx="12192000" cy="1513490"/>
          </a:xfrm>
        </p:spPr>
        <p:txBody>
          <a:bodyPr/>
          <a:lstStyle/>
          <a:p>
            <a:r>
              <a:rPr lang="pl-PL" sz="1800" i="1" dirty="0">
                <a:solidFill>
                  <a:schemeClr val="tx1"/>
                </a:solidFill>
              </a:rPr>
              <a:t>„</a:t>
            </a:r>
            <a:r>
              <a:rPr lang="en-US" sz="1800" i="1" dirty="0">
                <a:solidFill>
                  <a:schemeClr val="tx1"/>
                </a:solidFill>
              </a:rPr>
              <a:t>Innovative </a:t>
            </a:r>
            <a:r>
              <a:rPr lang="en-US" sz="1800" i="1" dirty="0" err="1">
                <a:solidFill>
                  <a:schemeClr val="tx1"/>
                </a:solidFill>
              </a:rPr>
              <a:t>læringsmetoder</a:t>
            </a:r>
            <a:r>
              <a:rPr lang="en-US" sz="1800" i="1" dirty="0">
                <a:solidFill>
                  <a:schemeClr val="tx1"/>
                </a:solidFill>
              </a:rPr>
              <a:t> for </a:t>
            </a:r>
            <a:r>
              <a:rPr lang="en-US" sz="1800" i="1" dirty="0" err="1">
                <a:solidFill>
                  <a:schemeClr val="tx1"/>
                </a:solidFill>
              </a:rPr>
              <a:t>implementering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av</a:t>
            </a:r>
            <a:r>
              <a:rPr lang="en-US" sz="1800" i="1" dirty="0">
                <a:solidFill>
                  <a:schemeClr val="tx1"/>
                </a:solidFill>
              </a:rPr>
              <a:t> Lean-</a:t>
            </a:r>
            <a:r>
              <a:rPr lang="en-US" sz="1800" i="1" dirty="0" err="1">
                <a:solidFill>
                  <a:schemeClr val="tx1"/>
                </a:solidFill>
              </a:rPr>
              <a:t>tenkning</a:t>
            </a:r>
            <a:r>
              <a:rPr lang="en-US" sz="1800" i="1" dirty="0">
                <a:solidFill>
                  <a:schemeClr val="tx1"/>
                </a:solidFill>
              </a:rPr>
              <a:t> for </a:t>
            </a:r>
            <a:r>
              <a:rPr lang="en-US" sz="1800" i="1" dirty="0" err="1">
                <a:solidFill>
                  <a:schemeClr val="tx1"/>
                </a:solidFill>
              </a:rPr>
              <a:t>å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forbedre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produktiviteten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ved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kontor</a:t>
            </a:r>
            <a:r>
              <a:rPr lang="en-US" sz="1800" i="1" dirty="0">
                <a:solidFill>
                  <a:schemeClr val="tx1"/>
                </a:solidFill>
              </a:rPr>
              <a:t>- </a:t>
            </a:r>
            <a:r>
              <a:rPr lang="en-US" sz="1800" i="1" dirty="0" err="1">
                <a:solidFill>
                  <a:schemeClr val="tx1"/>
                </a:solidFill>
              </a:rPr>
              <a:t>og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kunnskapsarbeid</a:t>
            </a:r>
            <a:r>
              <a:rPr lang="pl-PL" sz="1800" i="1" dirty="0">
                <a:solidFill>
                  <a:schemeClr val="tx1"/>
                </a:solidFill>
              </a:rPr>
              <a:t>”</a:t>
            </a:r>
          </a:p>
          <a:p>
            <a:endParaRPr lang="pl-PL" sz="1800" dirty="0">
              <a:solidFill>
                <a:schemeClr val="tx1"/>
              </a:solidFill>
            </a:endParaRPr>
          </a:p>
          <a:p>
            <a:r>
              <a:rPr lang="pl-PL" sz="1800" i="1" dirty="0">
                <a:solidFill>
                  <a:schemeClr val="tx1"/>
                </a:solidFill>
              </a:rPr>
              <a:t>ILA-LEAN Project No 2016-1-PL01-KA203-026293    </a:t>
            </a:r>
          </a:p>
          <a:p>
            <a:r>
              <a:rPr lang="pl-PL" sz="1800" i="1" dirty="0">
                <a:solidFill>
                  <a:schemeClr val="tx1"/>
                </a:solidFill>
              </a:rPr>
              <a:t>2016-2018</a:t>
            </a:r>
          </a:p>
        </p:txBody>
      </p:sp>
      <p:pic>
        <p:nvPicPr>
          <p:cNvPr id="10" name="Immagine 9" descr="Logo Centofo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2403"/>
            <a:ext cx="4023360" cy="1011936"/>
          </a:xfrm>
          <a:prstGeom prst="rect">
            <a:avLst/>
          </a:prstGeom>
        </p:spPr>
      </p:pic>
      <p:sp>
        <p:nvSpPr>
          <p:cNvPr id="11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11622" y="2562118"/>
            <a:ext cx="10733649" cy="1100540"/>
          </a:xfrm>
        </p:spPr>
        <p:txBody>
          <a:bodyPr>
            <a:noAutofit/>
          </a:bodyPr>
          <a:lstStyle/>
          <a:p>
            <a:r>
              <a:rPr lang="it-IT" altLang="it-IT" sz="8000" dirty="0"/>
              <a:t>5S SPILLET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638393" y="3599263"/>
            <a:ext cx="4591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SLIDESHOW OM KORTENE</a:t>
            </a:r>
          </a:p>
        </p:txBody>
      </p:sp>
      <p:pic>
        <p:nvPicPr>
          <p:cNvPr id="13" name="Obraz 1" descr="Creative Commons License">
            <a:extLst>
              <a:ext uri="{FF2B5EF4-FFF2-40B4-BE49-F238E27FC236}">
                <a16:creationId xmlns:a16="http://schemas.microsoft.com/office/drawing/2014/main" id="{B1E9B70A-6EF8-4BD5-BA2B-698E68C1A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1" y="6423482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daty 2">
            <a:extLst>
              <a:ext uri="{FF2B5EF4-FFF2-40B4-BE49-F238E27FC236}">
                <a16:creationId xmlns:a16="http://schemas.microsoft.com/office/drawing/2014/main" id="{C03EAF8E-80ED-435F-BF0E-E44A2EAF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7563" y="6404388"/>
            <a:ext cx="946138" cy="357189"/>
          </a:xfrm>
        </p:spPr>
        <p:txBody>
          <a:bodyPr/>
          <a:lstStyle/>
          <a:p>
            <a:pPr algn="ctr"/>
            <a:r>
              <a:rPr lang="pl-PL" sz="2200" dirty="0">
                <a:solidFill>
                  <a:schemeClr val="tx1"/>
                </a:solidFill>
              </a:rPr>
              <a:t>2018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368DA3FB-7AAF-4FAA-94D2-3132357F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354" y="4331969"/>
            <a:ext cx="9741408" cy="1012541"/>
          </a:xfrm>
        </p:spPr>
        <p:txBody>
          <a:bodyPr>
            <a:normAutofit/>
          </a:bodyPr>
          <a:lstStyle/>
          <a:p>
            <a:r>
              <a:rPr lang="pl-PL" altLang="en-US" dirty="0" err="1"/>
              <a:t>Chiara</a:t>
            </a:r>
            <a:r>
              <a:rPr lang="pl-PL" altLang="en-US" dirty="0"/>
              <a:t> </a:t>
            </a:r>
            <a:r>
              <a:rPr lang="pl-PL" altLang="en-US" dirty="0" err="1"/>
              <a:t>Longhi</a:t>
            </a:r>
            <a:r>
              <a:rPr lang="pl-PL" altLang="en-US" dirty="0"/>
              <a:t>, </a:t>
            </a:r>
            <a:r>
              <a:rPr lang="pl-PL" altLang="en-US" dirty="0" err="1"/>
              <a:t>Gennaro</a:t>
            </a:r>
            <a:r>
              <a:rPr lang="pl-PL" altLang="en-US" dirty="0"/>
              <a:t> Opera</a:t>
            </a:r>
          </a:p>
          <a:p>
            <a:r>
              <a:rPr lang="pl-PL" altLang="en-US" i="1" dirty="0" err="1"/>
              <a:t>Centoform</a:t>
            </a:r>
            <a:r>
              <a:rPr lang="pl-PL" altLang="en-US" i="1" dirty="0"/>
              <a:t> </a:t>
            </a:r>
            <a:r>
              <a:rPr lang="pl-PL" altLang="en-US" i="1" dirty="0" err="1"/>
              <a:t>Srl</a:t>
            </a:r>
            <a:endParaRPr lang="pl-PL" altLang="en-US" i="1" dirty="0"/>
          </a:p>
        </p:txBody>
      </p:sp>
    </p:spTree>
    <p:extLst>
      <p:ext uri="{BB962C8B-B14F-4D97-AF65-F5344CB8AC3E}">
        <p14:creationId xmlns:p14="http://schemas.microsoft.com/office/powerpoint/2010/main" val="2657904121"/>
      </p:ext>
    </p:extLst>
  </p:cSld>
  <p:clrMapOvr>
    <a:masterClrMapping/>
  </p:clrMapOvr>
  <p:transition advClick="0" advTm="1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10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901688" y="1221083"/>
            <a:ext cx="823043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b="1" dirty="0" err="1"/>
              <a:t>Gjør</a:t>
            </a:r>
            <a:r>
              <a:rPr lang="it-IT" sz="8800" b="1" dirty="0"/>
              <a:t> </a:t>
            </a:r>
            <a:r>
              <a:rPr lang="it-IT" sz="8800" b="1" dirty="0" err="1"/>
              <a:t>jobben</a:t>
            </a:r>
            <a:r>
              <a:rPr lang="it-IT" sz="8800" b="1" dirty="0"/>
              <a:t> </a:t>
            </a:r>
            <a:r>
              <a:rPr lang="it-IT" sz="8800" b="1" dirty="0" err="1"/>
              <a:t>til</a:t>
            </a:r>
            <a:r>
              <a:rPr lang="it-IT" sz="8800" b="1" dirty="0"/>
              <a:t> </a:t>
            </a:r>
            <a:r>
              <a:rPr lang="it-IT" sz="8800" b="1" dirty="0" err="1"/>
              <a:t>kollegaen</a:t>
            </a:r>
            <a:r>
              <a:rPr lang="it-IT" sz="8800" b="1" dirty="0"/>
              <a:t> </a:t>
            </a:r>
            <a:r>
              <a:rPr lang="it-IT" sz="8800" b="1" dirty="0" err="1"/>
              <a:t>som</a:t>
            </a:r>
            <a:r>
              <a:rPr lang="it-IT" sz="8800" b="1" dirty="0"/>
              <a:t> </a:t>
            </a:r>
            <a:r>
              <a:rPr lang="it-IT" sz="8800" b="1" dirty="0" err="1"/>
              <a:t>er</a:t>
            </a:r>
            <a:r>
              <a:rPr lang="it-IT" sz="8800" b="1" dirty="0"/>
              <a:t> </a:t>
            </a:r>
            <a:r>
              <a:rPr lang="it-IT" sz="8800" b="1" dirty="0" err="1"/>
              <a:t>på</a:t>
            </a:r>
            <a:r>
              <a:rPr lang="it-IT" sz="8800" b="1" dirty="0"/>
              <a:t> ferie</a:t>
            </a:r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A1CAE16A-1BC3-4434-BE4C-67E940040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384346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11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1902640" y="1879600"/>
                <a:ext cx="9900154" cy="2263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it-IT" sz="13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3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it-IT" sz="13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it-IT" sz="13800" b="1" dirty="0"/>
                  <a:t> + 1 = </a:t>
                </a:r>
                <a:r>
                  <a:rPr lang="it-IT" sz="13800" b="1" dirty="0">
                    <a:solidFill>
                      <a:srgbClr val="0070C0"/>
                    </a:solidFill>
                  </a:rPr>
                  <a:t>()</a:t>
                </a:r>
                <a:r>
                  <a:rPr lang="it-IT" sz="13800" b="1" dirty="0"/>
                  <a:t> </a:t>
                </a:r>
                <a:endParaRPr lang="it-IT" sz="4400" b="1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640" y="1879600"/>
                <a:ext cx="9900154" cy="2263953"/>
              </a:xfrm>
              <a:prstGeom prst="rect">
                <a:avLst/>
              </a:prstGeom>
              <a:blipFill>
                <a:blip r:embed="rId6" cstate="print"/>
                <a:stretch>
                  <a:fillRect t="-18817" b="-440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KORT: </a:t>
            </a:r>
            <a:r>
              <a:rPr lang="it-IT" sz="4800" i="1" dirty="0">
                <a:highlight>
                  <a:srgbClr val="FFFF00"/>
                </a:highlight>
              </a:rPr>
              <a:t>GULT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66E56C9B-B78A-408A-A6AF-CF3D5488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6727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12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062855" y="1592054"/>
            <a:ext cx="97173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/>
              <a:t>❾1 </a:t>
            </a:r>
            <a:r>
              <a:rPr lang="it-IT" sz="11500" b="1" dirty="0"/>
              <a:t>- </a:t>
            </a:r>
            <a:r>
              <a:rPr lang="it-IT" sz="4400" b="1" dirty="0"/>
              <a:t>1 </a:t>
            </a:r>
            <a:r>
              <a:rPr lang="it-IT" sz="13800" b="1" dirty="0"/>
              <a:t>–</a:t>
            </a:r>
            <a:r>
              <a:rPr lang="it-IT" sz="11500" b="1" dirty="0"/>
              <a:t> </a:t>
            </a:r>
            <a:r>
              <a:rPr lang="it-IT" sz="4400" b="1" dirty="0"/>
              <a:t>MDLV </a:t>
            </a:r>
            <a:r>
              <a:rPr lang="it-IT" sz="11500" b="1" dirty="0"/>
              <a:t>= </a:t>
            </a:r>
            <a:r>
              <a:rPr lang="it-IT" sz="13800" b="1" dirty="0">
                <a:solidFill>
                  <a:srgbClr val="0070C0"/>
                </a:solidFill>
              </a:rPr>
              <a:t>()</a:t>
            </a:r>
            <a:r>
              <a:rPr lang="it-IT" sz="13800" b="1" dirty="0"/>
              <a:t> </a:t>
            </a:r>
            <a:endParaRPr lang="it-IT" sz="4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KORT: </a:t>
            </a:r>
            <a:r>
              <a:rPr lang="it-IT" sz="4800" i="1" dirty="0">
                <a:highlight>
                  <a:srgbClr val="FFFF00"/>
                </a:highlight>
              </a:rPr>
              <a:t>RØDT</a:t>
            </a:r>
            <a:r>
              <a:rPr lang="it-IT" sz="4800" i="1" dirty="0"/>
              <a:t> </a:t>
            </a:r>
            <a:endParaRPr lang="it-IT" sz="14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48924" y="3458490"/>
            <a:ext cx="260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ROMERTALL</a:t>
            </a:r>
          </a:p>
        </p:txBody>
      </p:sp>
      <p:pic>
        <p:nvPicPr>
          <p:cNvPr id="14" name="Obraz 1" descr="Creative Commons License">
            <a:extLst>
              <a:ext uri="{FF2B5EF4-FFF2-40B4-BE49-F238E27FC236}">
                <a16:creationId xmlns:a16="http://schemas.microsoft.com/office/drawing/2014/main" id="{ED03EE5B-0FFF-49C6-884C-EBF26B4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907565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40038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13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81428" y="1980435"/>
            <a:ext cx="8662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b="1" dirty="0"/>
              <a:t>1010 - 200 + V = </a:t>
            </a:r>
            <a:r>
              <a:rPr lang="it-IT" sz="8800" b="1" dirty="0">
                <a:solidFill>
                  <a:schemeClr val="accent6"/>
                </a:solidFill>
              </a:rPr>
              <a:t>()</a:t>
            </a:r>
            <a:r>
              <a:rPr lang="it-IT" sz="8800" b="1" dirty="0"/>
              <a:t> </a:t>
            </a:r>
            <a:endParaRPr lang="it-IT" sz="3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KORT: </a:t>
            </a:r>
            <a:r>
              <a:rPr lang="it-IT" sz="4800" i="1" dirty="0">
                <a:highlight>
                  <a:srgbClr val="FFFF00"/>
                </a:highlight>
              </a:rPr>
              <a:t>HVITT</a:t>
            </a:r>
            <a:endParaRPr lang="it-IT" sz="14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702103" y="3243295"/>
            <a:ext cx="260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ROMERTALL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418472" y="3262017"/>
            <a:ext cx="174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BINÆRT SYSTEM</a:t>
            </a:r>
          </a:p>
        </p:txBody>
      </p:sp>
      <p:pic>
        <p:nvPicPr>
          <p:cNvPr id="16" name="Obraz 1" descr="Creative Commons License">
            <a:extLst>
              <a:ext uri="{FF2B5EF4-FFF2-40B4-BE49-F238E27FC236}">
                <a16:creationId xmlns:a16="http://schemas.microsoft.com/office/drawing/2014/main" id="{E67A229C-99F9-42F2-A7C5-039CB5422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466405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125520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14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439294" y="1282736"/>
            <a:ext cx="93809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1001 + D = </a:t>
            </a:r>
            <a:r>
              <a:rPr lang="it-IT" sz="13800" b="1" dirty="0">
                <a:solidFill>
                  <a:schemeClr val="accent6"/>
                </a:solidFill>
                <a:highlight>
                  <a:srgbClr val="000080"/>
                </a:highlight>
              </a:rPr>
              <a:t>()</a:t>
            </a:r>
            <a:r>
              <a:rPr lang="it-IT" sz="13800" b="1" dirty="0"/>
              <a:t> </a:t>
            </a:r>
            <a:endParaRPr lang="it-IT" sz="4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KORT: </a:t>
            </a:r>
            <a:r>
              <a:rPr lang="it-IT" sz="4800" i="1" dirty="0">
                <a:solidFill>
                  <a:srgbClr val="FF0000"/>
                </a:solidFill>
                <a:highlight>
                  <a:srgbClr val="00FF00"/>
                </a:highlight>
              </a:rPr>
              <a:t>HV</a:t>
            </a:r>
            <a:r>
              <a:rPr lang="it-IT" sz="4800" i="1" dirty="0">
                <a:highlight>
                  <a:srgbClr val="00FF00"/>
                </a:highlight>
              </a:rPr>
              <a:t>ITT</a:t>
            </a:r>
            <a:r>
              <a:rPr lang="it-IT" sz="4800" i="1" dirty="0"/>
              <a:t> </a:t>
            </a:r>
            <a:endParaRPr lang="it-IT" sz="14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81764" y="3175562"/>
            <a:ext cx="104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BINÆRT</a:t>
            </a:r>
          </a:p>
          <a:p>
            <a:pPr algn="ctr"/>
            <a:r>
              <a:rPr lang="it-IT" dirty="0"/>
              <a:t> SYSTEM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377787" y="3175562"/>
            <a:ext cx="172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HEXADECIMALT</a:t>
            </a:r>
          </a:p>
          <a:p>
            <a:pPr algn="ctr"/>
            <a:r>
              <a:rPr lang="it-IT" dirty="0"/>
              <a:t> SYSTEM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104061" y="1100667"/>
            <a:ext cx="818685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LEAN ER EN SYSTEMATISK</a:t>
            </a:r>
          </a:p>
          <a:p>
            <a:pPr algn="ctr"/>
            <a:r>
              <a:rPr lang="it-IT" sz="5400" b="1" cap="none" spc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METODE FOR </a:t>
            </a:r>
            <a:r>
              <a:rPr lang="it-IT" sz="5400" b="1" cap="none" spc="0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Å</a:t>
            </a:r>
            <a:r>
              <a:rPr lang="it-IT" sz="5400" b="1" cap="none" spc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ELIMINERE </a:t>
            </a:r>
          </a:p>
          <a:p>
            <a:pPr algn="ctr"/>
            <a:r>
              <a:rPr lang="it-IT" sz="5400" b="1" cap="none" spc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SLØSING I EN PROSESS.</a:t>
            </a:r>
          </a:p>
          <a:p>
            <a:pPr algn="ctr"/>
            <a:r>
              <a:rPr lang="it-IT" sz="5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DE FØRSTE EKSEMPLENE PÅ</a:t>
            </a:r>
          </a:p>
          <a:p>
            <a:pPr algn="ctr"/>
            <a:r>
              <a:rPr lang="it-IT" sz="5400" b="1" cap="none" spc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LEAN KAN SPORES TILBAKE</a:t>
            </a:r>
          </a:p>
          <a:p>
            <a:pPr algn="ctr"/>
            <a:r>
              <a:rPr lang="it-IT" sz="5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TIL B. FRANKLIN</a:t>
            </a:r>
            <a:endParaRPr lang="it-IT" sz="54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Obraz 1" descr="Creative Commons License">
            <a:extLst>
              <a:ext uri="{FF2B5EF4-FFF2-40B4-BE49-F238E27FC236}">
                <a16:creationId xmlns:a16="http://schemas.microsoft.com/office/drawing/2014/main" id="{12C0546A-6468-4A31-9667-0FE4C4D8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13651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15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826229" y="1879600"/>
            <a:ext cx="106070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18 + 1 + 37= </a:t>
            </a:r>
            <a:r>
              <a:rPr lang="it-IT" sz="11500" b="1" dirty="0">
                <a:solidFill>
                  <a:srgbClr val="FF0000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KORT: </a:t>
            </a:r>
            <a:r>
              <a:rPr lang="it-IT" sz="4800" i="1" dirty="0">
                <a:highlight>
                  <a:srgbClr val="FFFF00"/>
                </a:highlight>
              </a:rPr>
              <a:t>HVITT</a:t>
            </a:r>
            <a:endParaRPr lang="it-IT" sz="1400" i="1" dirty="0"/>
          </a:p>
        </p:txBody>
      </p:sp>
      <p:sp>
        <p:nvSpPr>
          <p:cNvPr id="12" name="Rettangolo 11"/>
          <p:cNvSpPr/>
          <p:nvPr/>
        </p:nvSpPr>
        <p:spPr>
          <a:xfrm>
            <a:off x="3991558" y="1099828"/>
            <a:ext cx="5969262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SIKKERHET FØRST!!!</a:t>
            </a:r>
          </a:p>
          <a:p>
            <a:pPr algn="ctr"/>
            <a:r>
              <a:rPr lang="it-IT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SIKKERHET FØRST</a:t>
            </a:r>
          </a:p>
          <a:p>
            <a:pPr algn="ctr"/>
            <a:r>
              <a:rPr lang="it-IT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SIKKERHET FØRST</a:t>
            </a:r>
          </a:p>
          <a:p>
            <a:pPr algn="ctr"/>
            <a:r>
              <a:rPr lang="it-IT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SIKKERHET FØRST</a:t>
            </a:r>
          </a:p>
          <a:p>
            <a:pPr algn="ctr"/>
            <a:r>
              <a:rPr lang="it-IT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SIKKERHET FØRST</a:t>
            </a:r>
          </a:p>
          <a:p>
            <a:pPr algn="ctr"/>
            <a:r>
              <a:rPr lang="it-IT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SIKKERHET FØRST</a:t>
            </a:r>
          </a:p>
        </p:txBody>
      </p:sp>
      <p:sp>
        <p:nvSpPr>
          <p:cNvPr id="5" name="Callout: freccia in su 4"/>
          <p:cNvSpPr/>
          <p:nvPr/>
        </p:nvSpPr>
        <p:spPr>
          <a:xfrm>
            <a:off x="9783036" y="3612511"/>
            <a:ext cx="2119211" cy="230735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RØD ER GALT!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DEN RIKTIGE FORESPØRSELEN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ER </a:t>
            </a:r>
            <a:r>
              <a:rPr lang="it-IT" sz="2000" b="1" i="1" dirty="0">
                <a:solidFill>
                  <a:srgbClr val="0070C0"/>
                </a:solidFill>
              </a:rPr>
              <a:t>SORT</a:t>
            </a:r>
            <a:endParaRPr lang="it-IT" b="1" i="1" dirty="0">
              <a:solidFill>
                <a:srgbClr val="0070C0"/>
              </a:solidFill>
            </a:endParaRPr>
          </a:p>
        </p:txBody>
      </p:sp>
      <p:pic>
        <p:nvPicPr>
          <p:cNvPr id="14" name="Obraz 1" descr="Creative Commons License">
            <a:extLst>
              <a:ext uri="{FF2B5EF4-FFF2-40B4-BE49-F238E27FC236}">
                <a16:creationId xmlns:a16="http://schemas.microsoft.com/office/drawing/2014/main" id="{078126E7-9C24-4822-8BC9-3455F958C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486444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16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901688" y="1980130"/>
            <a:ext cx="82304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b="1" dirty="0" err="1"/>
              <a:t>Vent</a:t>
            </a:r>
            <a:r>
              <a:rPr lang="it-IT" sz="8800" b="1" dirty="0"/>
              <a:t> </a:t>
            </a:r>
            <a:r>
              <a:rPr lang="it-IT" sz="8800" b="1" dirty="0" err="1"/>
              <a:t>på</a:t>
            </a:r>
            <a:r>
              <a:rPr lang="it-IT" sz="8800" b="1" dirty="0"/>
              <a:t> </a:t>
            </a:r>
          </a:p>
          <a:p>
            <a:pPr algn="ctr"/>
            <a:r>
              <a:rPr lang="it-IT" sz="8800" b="1" dirty="0" err="1"/>
              <a:t>sjefens</a:t>
            </a:r>
            <a:r>
              <a:rPr lang="it-IT" sz="8800" b="1" dirty="0"/>
              <a:t> </a:t>
            </a:r>
            <a:r>
              <a:rPr lang="it-IT" sz="8800" b="1" dirty="0" err="1"/>
              <a:t>signatur</a:t>
            </a:r>
            <a:endParaRPr lang="it-IT" sz="8800" b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6CFD7A64-377A-445D-996C-DB2AFB36A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582318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17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913880" y="1879600"/>
            <a:ext cx="82304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77 - 28 = </a:t>
            </a:r>
            <a:r>
              <a:rPr lang="it-IT" sz="11500" b="1" dirty="0">
                <a:solidFill>
                  <a:schemeClr val="accent6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403474" y="4350442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KORT: RØDT</a:t>
            </a:r>
            <a:endParaRPr lang="it-IT" sz="1400" i="1" dirty="0"/>
          </a:p>
        </p:txBody>
      </p:sp>
      <p:sp>
        <p:nvSpPr>
          <p:cNvPr id="12" name="Rettangolo 11"/>
          <p:cNvSpPr/>
          <p:nvPr/>
        </p:nvSpPr>
        <p:spPr>
          <a:xfrm rot="16200000">
            <a:off x="5056444" y="2129055"/>
            <a:ext cx="1684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LEAN</a:t>
            </a:r>
            <a:endParaRPr lang="it-IT" sz="5400" b="1" cap="none" spc="0" dirty="0">
              <a:ln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016096" y="5187860"/>
            <a:ext cx="8210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GJØR MER MED MINDRE!!!!</a:t>
            </a:r>
            <a:endParaRPr lang="it-IT" sz="5400" b="1" cap="none" spc="0" dirty="0">
              <a:ln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Obraz 1" descr="Creative Commons License">
            <a:extLst>
              <a:ext uri="{FF2B5EF4-FFF2-40B4-BE49-F238E27FC236}">
                <a16:creationId xmlns:a16="http://schemas.microsoft.com/office/drawing/2014/main" id="{E7203FB5-801E-4F1C-911C-82F58662C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62706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18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403232" y="1879600"/>
            <a:ext cx="87409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 +     -   9 = </a:t>
            </a:r>
            <a:r>
              <a:rPr lang="it-IT" sz="11500" b="1" dirty="0">
                <a:highlight>
                  <a:srgbClr val="00FF00"/>
                </a:highlight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KORT: </a:t>
            </a:r>
            <a:r>
              <a:rPr lang="it-IT" sz="4800" i="1" dirty="0">
                <a:highlight>
                  <a:srgbClr val="FF0000"/>
                </a:highlight>
              </a:rPr>
              <a:t>GULT</a:t>
            </a:r>
            <a:endParaRPr lang="it-IT" sz="1400" i="1" dirty="0">
              <a:highlight>
                <a:srgbClr val="FF0000"/>
              </a:highlight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10800000">
            <a:off x="1902640" y="1823866"/>
            <a:ext cx="37083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 </a:t>
            </a:r>
            <a:r>
              <a:rPr lang="it-IT" sz="11500" b="1" u="sng" dirty="0"/>
              <a:t>66</a:t>
            </a:r>
            <a:endParaRPr lang="it-IT" sz="4400" b="1" u="sng" dirty="0"/>
          </a:p>
        </p:txBody>
      </p:sp>
      <p:sp>
        <p:nvSpPr>
          <p:cNvPr id="14" name="CasellaDiTesto 13"/>
          <p:cNvSpPr txBox="1"/>
          <p:nvPr/>
        </p:nvSpPr>
        <p:spPr>
          <a:xfrm rot="5400000">
            <a:off x="5694508" y="1840180"/>
            <a:ext cx="1008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u="sng" dirty="0"/>
              <a:t>6   </a:t>
            </a:r>
            <a:endParaRPr lang="it-IT" sz="4400" b="1" u="sng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853012" y="1605902"/>
            <a:ext cx="37083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 </a:t>
            </a:r>
            <a:r>
              <a:rPr lang="it-IT" sz="11500" b="1" u="sng" dirty="0"/>
              <a:t>6</a:t>
            </a:r>
            <a:endParaRPr lang="it-IT" sz="4400" b="1" u="sng" dirty="0"/>
          </a:p>
        </p:txBody>
      </p:sp>
      <p:pic>
        <p:nvPicPr>
          <p:cNvPr id="18" name="Obraz 1" descr="Creative Commons License">
            <a:extLst>
              <a:ext uri="{FF2B5EF4-FFF2-40B4-BE49-F238E27FC236}">
                <a16:creationId xmlns:a16="http://schemas.microsoft.com/office/drawing/2014/main" id="{4CF014C9-7B9A-4003-BD40-B87A027A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83317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4776" y="96765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63433" y="5252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6" name="Tekstvak 3"/>
          <p:cNvSpPr txBox="1">
            <a:spLocks noChangeArrowheads="1"/>
          </p:cNvSpPr>
          <p:nvPr/>
        </p:nvSpPr>
        <p:spPr bwMode="auto">
          <a:xfrm>
            <a:off x="2729521" y="4277026"/>
            <a:ext cx="90958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pl-PL" sz="1400" u="sng" dirty="0" err="1"/>
              <a:t>Ansvarsfraskrivelse</a:t>
            </a:r>
            <a:r>
              <a:rPr lang="en-US" altLang="pl-PL" sz="1400" u="sng" dirty="0"/>
              <a:t>:</a:t>
            </a:r>
          </a:p>
          <a:p>
            <a:r>
              <a:rPr lang="en-US" altLang="pl-PL" sz="1400" dirty="0" err="1"/>
              <a:t>Dette</a:t>
            </a:r>
            <a:r>
              <a:rPr lang="en-US" altLang="pl-PL" sz="1400" dirty="0"/>
              <a:t> </a:t>
            </a:r>
            <a:r>
              <a:rPr lang="en-US" altLang="pl-PL" sz="1400" dirty="0" err="1"/>
              <a:t>prosjektet</a:t>
            </a:r>
            <a:r>
              <a:rPr lang="en-US" altLang="pl-PL" sz="1400" dirty="0"/>
              <a:t> </a:t>
            </a:r>
            <a:r>
              <a:rPr lang="en-US" altLang="pl-PL" sz="1400" dirty="0" err="1"/>
              <a:t>er</a:t>
            </a:r>
            <a:r>
              <a:rPr lang="en-US" altLang="pl-PL" sz="1400" dirty="0"/>
              <a:t> </a:t>
            </a:r>
            <a:r>
              <a:rPr lang="en-US" altLang="pl-PL" sz="1400" dirty="0" err="1"/>
              <a:t>medfinansiert</a:t>
            </a:r>
            <a:r>
              <a:rPr lang="en-US" altLang="pl-PL" sz="1400" dirty="0"/>
              <a:t> med </a:t>
            </a:r>
            <a:r>
              <a:rPr lang="en-US" altLang="pl-PL" sz="1400" dirty="0" err="1"/>
              <a:t>støtte</a:t>
            </a:r>
            <a:r>
              <a:rPr lang="en-US" altLang="pl-PL" sz="1400" dirty="0"/>
              <a:t> </a:t>
            </a:r>
            <a:r>
              <a:rPr lang="en-US" altLang="pl-PL" sz="1400" dirty="0" err="1"/>
              <a:t>fra</a:t>
            </a:r>
            <a:r>
              <a:rPr lang="en-US" altLang="pl-PL" sz="1400" dirty="0"/>
              <a:t> EU-</a:t>
            </a:r>
            <a:r>
              <a:rPr lang="en-US" altLang="pl-PL" sz="1400" dirty="0" err="1"/>
              <a:t>kommisjonen</a:t>
            </a:r>
            <a:r>
              <a:rPr lang="en-US" altLang="pl-PL" sz="1400" dirty="0"/>
              <a:t>. </a:t>
            </a:r>
            <a:r>
              <a:rPr lang="en-US" altLang="pl-PL" sz="1400" dirty="0" err="1"/>
              <a:t>Denne</a:t>
            </a:r>
            <a:r>
              <a:rPr lang="en-US" altLang="pl-PL" sz="1400" dirty="0"/>
              <a:t> </a:t>
            </a:r>
            <a:r>
              <a:rPr lang="en-US" altLang="pl-PL" sz="1400" dirty="0" err="1"/>
              <a:t>publikasjonen</a:t>
            </a:r>
            <a:r>
              <a:rPr lang="en-US" altLang="pl-PL" sz="1400" dirty="0"/>
              <a:t> </a:t>
            </a:r>
            <a:r>
              <a:rPr lang="en-US" altLang="pl-PL" sz="1400" dirty="0" err="1"/>
              <a:t>gjenspeiler</a:t>
            </a:r>
            <a:r>
              <a:rPr lang="en-US" altLang="pl-PL" sz="1400" dirty="0"/>
              <a:t> kun </a:t>
            </a:r>
            <a:r>
              <a:rPr lang="en-US" altLang="pl-PL" sz="1400" dirty="0" err="1"/>
              <a:t>forfatterens</a:t>
            </a:r>
            <a:r>
              <a:rPr lang="en-US" altLang="pl-PL" sz="1400" dirty="0"/>
              <a:t> </a:t>
            </a:r>
            <a:r>
              <a:rPr lang="en-US" altLang="pl-PL" sz="1400" dirty="0" err="1"/>
              <a:t>syn</a:t>
            </a:r>
            <a:r>
              <a:rPr lang="en-US" altLang="pl-PL" sz="1400" dirty="0"/>
              <a:t>, </a:t>
            </a:r>
            <a:r>
              <a:rPr lang="en-US" altLang="pl-PL" sz="1400" dirty="0" err="1"/>
              <a:t>og</a:t>
            </a:r>
            <a:r>
              <a:rPr lang="en-US" altLang="pl-PL" sz="1400" dirty="0"/>
              <a:t> </a:t>
            </a:r>
            <a:r>
              <a:rPr lang="en-US" altLang="pl-PL" sz="1400" dirty="0" err="1"/>
              <a:t>kommisjonen</a:t>
            </a:r>
            <a:r>
              <a:rPr lang="en-US" altLang="pl-PL" sz="1400" dirty="0"/>
              <a:t> </a:t>
            </a:r>
            <a:r>
              <a:rPr lang="en-US" altLang="pl-PL" sz="1400" dirty="0" err="1"/>
              <a:t>kan</a:t>
            </a:r>
            <a:r>
              <a:rPr lang="en-US" altLang="pl-PL" sz="1400" dirty="0"/>
              <a:t> </a:t>
            </a:r>
            <a:r>
              <a:rPr lang="en-US" altLang="pl-PL" sz="1400" dirty="0" err="1"/>
              <a:t>ikke</a:t>
            </a:r>
            <a:r>
              <a:rPr lang="en-US" altLang="pl-PL" sz="1400" dirty="0"/>
              <a:t> </a:t>
            </a:r>
            <a:r>
              <a:rPr lang="en-US" altLang="pl-PL" sz="1400" dirty="0" err="1"/>
              <a:t>holdes</a:t>
            </a:r>
            <a:r>
              <a:rPr lang="en-US" altLang="pl-PL" sz="1400" dirty="0"/>
              <a:t> </a:t>
            </a:r>
            <a:r>
              <a:rPr lang="en-US" altLang="pl-PL" sz="1400" dirty="0" err="1"/>
              <a:t>ansvarlig</a:t>
            </a:r>
            <a:r>
              <a:rPr lang="en-US" altLang="pl-PL" sz="1400" dirty="0"/>
              <a:t> for </a:t>
            </a:r>
            <a:r>
              <a:rPr lang="en-US" altLang="pl-PL" sz="1400" dirty="0" err="1"/>
              <a:t>bruk</a:t>
            </a:r>
            <a:r>
              <a:rPr lang="en-US" altLang="pl-PL" sz="1400" dirty="0"/>
              <a:t> </a:t>
            </a:r>
            <a:r>
              <a:rPr lang="en-US" altLang="pl-PL" sz="1400" dirty="0" err="1"/>
              <a:t>som</a:t>
            </a:r>
            <a:r>
              <a:rPr lang="en-US" altLang="pl-PL" sz="1400" dirty="0"/>
              <a:t> </a:t>
            </a:r>
            <a:r>
              <a:rPr lang="en-US" altLang="pl-PL" sz="1400" dirty="0" err="1"/>
              <a:t>kan</a:t>
            </a:r>
            <a:r>
              <a:rPr lang="en-US" altLang="pl-PL" sz="1400" dirty="0"/>
              <a:t> </a:t>
            </a:r>
            <a:r>
              <a:rPr lang="en-US" altLang="pl-PL" sz="1400" dirty="0" err="1"/>
              <a:t>bli</a:t>
            </a:r>
            <a:r>
              <a:rPr lang="en-US" altLang="pl-PL" sz="1400" dirty="0"/>
              <a:t> </a:t>
            </a:r>
            <a:r>
              <a:rPr lang="en-US" altLang="pl-PL" sz="1400" dirty="0" err="1"/>
              <a:t>gjort</a:t>
            </a:r>
            <a:r>
              <a:rPr lang="en-US" altLang="pl-PL" sz="1400" dirty="0"/>
              <a:t> </a:t>
            </a:r>
            <a:r>
              <a:rPr lang="en-US" altLang="pl-PL" sz="1400" dirty="0" err="1"/>
              <a:t>av</a:t>
            </a:r>
            <a:r>
              <a:rPr lang="en-US" altLang="pl-PL" sz="1400" dirty="0"/>
              <a:t> </a:t>
            </a:r>
            <a:r>
              <a:rPr lang="en-US" altLang="pl-PL" sz="1400" dirty="0" err="1"/>
              <a:t>informasjonen</a:t>
            </a:r>
            <a:r>
              <a:rPr lang="en-US" altLang="pl-PL" sz="1400" dirty="0"/>
              <a:t> </a:t>
            </a:r>
            <a:r>
              <a:rPr lang="en-US" altLang="pl-PL" sz="1400" dirty="0" err="1"/>
              <a:t>deifra</a:t>
            </a:r>
            <a:r>
              <a:rPr lang="en-US" altLang="pl-PL" sz="1400" dirty="0"/>
              <a:t>.</a:t>
            </a:r>
            <a:endParaRPr lang="nl-BE" altLang="pl-PL" sz="1400" dirty="0"/>
          </a:p>
        </p:txBody>
      </p:sp>
      <p:sp>
        <p:nvSpPr>
          <p:cNvPr id="5" name="Tekstvak 4"/>
          <p:cNvSpPr txBox="1"/>
          <p:nvPr/>
        </p:nvSpPr>
        <p:spPr>
          <a:xfrm>
            <a:off x="2729521" y="3152358"/>
            <a:ext cx="879987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pl-PL" sz="1400" b="1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1400" b="1" dirty="0" err="1">
                <a:latin typeface="Arial" charset="0"/>
                <a:cs typeface="Arial" charset="0"/>
              </a:rPr>
              <a:t>Prosjektsnummer</a:t>
            </a:r>
            <a:r>
              <a:rPr lang="en-GB" sz="1400" b="1" dirty="0">
                <a:latin typeface="Arial" charset="0"/>
                <a:cs typeface="Arial" charset="0"/>
              </a:rPr>
              <a:t>: 2016-1-PL01-KA203-026293</a:t>
            </a:r>
            <a:endParaRPr lang="pl-PL" sz="1400" b="1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pl-PL" sz="1400" b="1" dirty="0">
              <a:latin typeface="Arial" charset="0"/>
              <a:cs typeface="Arial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154684" y="1527539"/>
            <a:ext cx="9579460" cy="18107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Arial" charset="0"/>
                <a:cs typeface="Arial" charset="0"/>
              </a:rPr>
              <a:t>Innovative </a:t>
            </a:r>
            <a:r>
              <a:rPr lang="en-US" sz="3000" b="1" dirty="0" err="1">
                <a:latin typeface="Arial" charset="0"/>
                <a:cs typeface="Arial" charset="0"/>
              </a:rPr>
              <a:t>Læringsmetoder</a:t>
            </a:r>
            <a:r>
              <a:rPr lang="en-US" sz="3000" b="1" dirty="0">
                <a:latin typeface="Arial" charset="0"/>
                <a:cs typeface="Arial" charset="0"/>
              </a:rPr>
              <a:t> for </a:t>
            </a:r>
            <a:r>
              <a:rPr lang="en-US" sz="3000" b="1" dirty="0" err="1">
                <a:latin typeface="Arial" charset="0"/>
                <a:cs typeface="Arial" charset="0"/>
              </a:rPr>
              <a:t>Implementering</a:t>
            </a:r>
            <a:r>
              <a:rPr lang="en-US" sz="3000" b="1" dirty="0"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latin typeface="Arial" charset="0"/>
                <a:cs typeface="Arial" charset="0"/>
              </a:rPr>
              <a:t>av</a:t>
            </a:r>
            <a:r>
              <a:rPr lang="en-US" sz="3000" b="1" dirty="0">
                <a:latin typeface="Arial" charset="0"/>
                <a:cs typeface="Arial" charset="0"/>
              </a:rPr>
              <a:t> Lean-</a:t>
            </a:r>
            <a:r>
              <a:rPr lang="en-US" sz="3000" b="1" dirty="0" err="1">
                <a:latin typeface="Arial" charset="0"/>
                <a:cs typeface="Arial" charset="0"/>
              </a:rPr>
              <a:t>Tenkning</a:t>
            </a:r>
            <a:r>
              <a:rPr lang="en-US" sz="3000" b="1" dirty="0">
                <a:latin typeface="Arial" charset="0"/>
                <a:cs typeface="Arial" charset="0"/>
              </a:rPr>
              <a:t> for </a:t>
            </a:r>
            <a:r>
              <a:rPr lang="en-US" sz="3000" b="1" dirty="0" err="1">
                <a:latin typeface="Arial" charset="0"/>
                <a:cs typeface="Arial" charset="0"/>
              </a:rPr>
              <a:t>å</a:t>
            </a:r>
            <a:r>
              <a:rPr lang="en-US" sz="3000" b="1" dirty="0"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latin typeface="Arial" charset="0"/>
                <a:cs typeface="Arial" charset="0"/>
              </a:rPr>
              <a:t>Forbedre</a:t>
            </a:r>
            <a:br>
              <a:rPr lang="pl-PL" sz="3000" b="1" dirty="0">
                <a:latin typeface="Arial" charset="0"/>
                <a:cs typeface="Arial" charset="0"/>
              </a:rPr>
            </a:br>
            <a:r>
              <a:rPr lang="pl-PL" sz="3000" b="1" dirty="0" err="1">
                <a:latin typeface="Arial" charset="0"/>
                <a:cs typeface="Arial" charset="0"/>
              </a:rPr>
              <a:t>Produktiviteten</a:t>
            </a:r>
            <a:r>
              <a:rPr lang="pl-PL" sz="3000" b="1" dirty="0">
                <a:latin typeface="Arial" charset="0"/>
                <a:cs typeface="Arial" charset="0"/>
              </a:rPr>
              <a:t> </a:t>
            </a:r>
            <a:r>
              <a:rPr lang="pl-PL" sz="3000" b="1" dirty="0" err="1">
                <a:latin typeface="Arial" charset="0"/>
                <a:cs typeface="Arial" charset="0"/>
              </a:rPr>
              <a:t>ved</a:t>
            </a:r>
            <a:r>
              <a:rPr lang="pl-PL" sz="3000" b="1" dirty="0">
                <a:latin typeface="Arial" charset="0"/>
                <a:cs typeface="Arial" charset="0"/>
              </a:rPr>
              <a:t> </a:t>
            </a:r>
            <a:r>
              <a:rPr lang="pl-PL" sz="3000" b="1" dirty="0" err="1">
                <a:latin typeface="Arial" charset="0"/>
                <a:cs typeface="Arial" charset="0"/>
              </a:rPr>
              <a:t>Kontor</a:t>
            </a:r>
            <a:r>
              <a:rPr lang="pl-PL" sz="3000" b="1" dirty="0">
                <a:latin typeface="Arial" charset="0"/>
                <a:cs typeface="Arial" charset="0"/>
              </a:rPr>
              <a:t>- </a:t>
            </a:r>
            <a:r>
              <a:rPr lang="pl-PL" sz="3000" b="1" dirty="0" err="1">
                <a:latin typeface="Arial" charset="0"/>
                <a:cs typeface="Arial" charset="0"/>
              </a:rPr>
              <a:t>og</a:t>
            </a:r>
            <a:r>
              <a:rPr lang="pl-PL" sz="3000" b="1" dirty="0">
                <a:latin typeface="Arial" charset="0"/>
                <a:cs typeface="Arial" charset="0"/>
              </a:rPr>
              <a:t> </a:t>
            </a:r>
            <a:r>
              <a:rPr lang="pl-PL" sz="3000" b="1" dirty="0" err="1">
                <a:latin typeface="Arial" charset="0"/>
                <a:cs typeface="Arial" charset="0"/>
              </a:rPr>
              <a:t>Kunnskapsarbeid</a:t>
            </a:r>
            <a:endParaRPr lang="pl-PL" sz="3000" b="1" dirty="0">
              <a:latin typeface="Arial" charset="0"/>
              <a:cs typeface="Arial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60032" y="5683873"/>
            <a:ext cx="863968" cy="365125"/>
          </a:xfrm>
        </p:spPr>
        <p:txBody>
          <a:bodyPr/>
          <a:lstStyle/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2</a:t>
            </a:fld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2182335" y="514107"/>
            <a:ext cx="8446287" cy="11636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dirty="0">
                <a:latin typeface="Arial" charset="0"/>
                <a:cs typeface="Arial" charset="0"/>
              </a:rPr>
              <a:t>Project Title</a:t>
            </a:r>
            <a:endParaRPr lang="pl-PL" sz="3000" b="1" dirty="0">
              <a:latin typeface="Arial" charset="0"/>
              <a:cs typeface="Arial" charset="0"/>
            </a:endParaRPr>
          </a:p>
        </p:txBody>
      </p:sp>
      <p:pic>
        <p:nvPicPr>
          <p:cNvPr id="13" name="Obraz 1" descr="Creative Commons License">
            <a:extLst>
              <a:ext uri="{FF2B5EF4-FFF2-40B4-BE49-F238E27FC236}">
                <a16:creationId xmlns:a16="http://schemas.microsoft.com/office/drawing/2014/main" id="{8DB807AB-215B-4763-BC5C-9143B1E0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68" y="6002851"/>
            <a:ext cx="1297847" cy="4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7319CF87-7380-461B-AEEA-78636859669D}"/>
              </a:ext>
            </a:extLst>
          </p:cNvPr>
          <p:cNvSpPr/>
          <p:nvPr/>
        </p:nvSpPr>
        <p:spPr>
          <a:xfrm>
            <a:off x="4311675" y="58899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publikasjonen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lisensiert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Creative Commons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Attribution-ShareAlike 4.0 International License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(CC BY-SA 4.0).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C7B11AB6-C350-4FE5-8967-6385F0712B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5" y="1810926"/>
            <a:ext cx="1034556" cy="644395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3AB4F21A-29BC-418C-B069-6C7CEAF2D9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" y="2529007"/>
            <a:ext cx="1033463" cy="75161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ECFB2F1F-DE21-4792-92B9-F63F96FB3E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" y="3338286"/>
            <a:ext cx="1033463" cy="68718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4FA6D106-4768-4E53-AE0C-A370D9899A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" y="4120356"/>
            <a:ext cx="1033463" cy="688975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B3EA8B63-6A50-4F78-96F2-7316D485E4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" y="4869095"/>
            <a:ext cx="1033463" cy="6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42609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3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403232" y="1879600"/>
            <a:ext cx="73471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1 + 1 = </a:t>
            </a:r>
            <a:r>
              <a:rPr lang="it-IT" sz="11500" b="1" dirty="0">
                <a:solidFill>
                  <a:srgbClr val="FF0000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KORT: </a:t>
            </a:r>
            <a:r>
              <a:rPr lang="it-IT" sz="4800" i="1" dirty="0">
                <a:highlight>
                  <a:srgbClr val="FFFF00"/>
                </a:highlight>
              </a:rPr>
              <a:t>GULT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2C48A806-3722-404E-9D54-38A69638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165576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70656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4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913880" y="1879600"/>
            <a:ext cx="82304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31 + 17 = </a:t>
            </a:r>
            <a:r>
              <a:rPr lang="it-IT" sz="11500" b="1" dirty="0">
                <a:solidFill>
                  <a:srgbClr val="FF0000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KORT: </a:t>
            </a:r>
            <a:r>
              <a:rPr lang="it-IT" sz="4800" i="1" dirty="0">
                <a:highlight>
                  <a:srgbClr val="FFFF00"/>
                </a:highlight>
              </a:rPr>
              <a:t>GULT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AEF96312-EE0B-4876-AB74-6A66FB35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257218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5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913880" y="1564632"/>
            <a:ext cx="823043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Computer KO</a:t>
            </a:r>
            <a:endParaRPr lang="it-IT" sz="4000" b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5962B9E6-3B1B-44AC-905F-D38A55C4D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371734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16933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6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826229" y="1879600"/>
            <a:ext cx="106070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18 + 1 + 37= </a:t>
            </a:r>
            <a:r>
              <a:rPr lang="it-IT" sz="11500" b="1" dirty="0">
                <a:solidFill>
                  <a:srgbClr val="FF0000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KORT: </a:t>
            </a:r>
            <a:r>
              <a:rPr lang="it-IT" sz="4800" i="1" dirty="0">
                <a:highlight>
                  <a:srgbClr val="FFFF00"/>
                </a:highlight>
              </a:rPr>
              <a:t>HVITT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A162D0A8-D640-4728-A040-4865A4D71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014660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7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403232" y="1879600"/>
            <a:ext cx="87409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 + 1 - 99 = ()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KORT: </a:t>
            </a:r>
            <a:r>
              <a:rPr lang="it-IT" sz="4800" i="1" dirty="0">
                <a:highlight>
                  <a:srgbClr val="FF0000"/>
                </a:highlight>
              </a:rPr>
              <a:t>RØDT</a:t>
            </a:r>
            <a:endParaRPr lang="it-IT" sz="1400" i="1" dirty="0">
              <a:highlight>
                <a:srgbClr val="FF0000"/>
              </a:highlight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10800000">
            <a:off x="1816457" y="1789103"/>
            <a:ext cx="37083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 </a:t>
            </a:r>
            <a:r>
              <a:rPr lang="it-IT" sz="11500" b="1" u="sng" dirty="0"/>
              <a:t>66</a:t>
            </a:r>
            <a:endParaRPr lang="it-IT" sz="4400" b="1" u="sng" dirty="0"/>
          </a:p>
        </p:txBody>
      </p:sp>
      <p:pic>
        <p:nvPicPr>
          <p:cNvPr id="14" name="Obraz 1" descr="Creative Commons License">
            <a:extLst>
              <a:ext uri="{FF2B5EF4-FFF2-40B4-BE49-F238E27FC236}">
                <a16:creationId xmlns:a16="http://schemas.microsoft.com/office/drawing/2014/main" id="{4F20DDFF-C443-400D-8ECE-348EF8994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123116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8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480084" y="1329726"/>
            <a:ext cx="90553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1111 + F = </a:t>
            </a:r>
            <a:r>
              <a:rPr lang="it-IT" sz="13800" b="1" dirty="0">
                <a:solidFill>
                  <a:schemeClr val="accent6"/>
                </a:solidFill>
              </a:rPr>
              <a:t>()</a:t>
            </a:r>
            <a:r>
              <a:rPr lang="it-IT" sz="13800" b="1" dirty="0"/>
              <a:t> </a:t>
            </a:r>
            <a:endParaRPr lang="it-IT" sz="4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KORT: </a:t>
            </a:r>
            <a:r>
              <a:rPr lang="it-IT" sz="4800" i="1" dirty="0">
                <a:highlight>
                  <a:srgbClr val="00FF00"/>
                </a:highlight>
              </a:rPr>
              <a:t>HVITT</a:t>
            </a:r>
            <a:endParaRPr lang="it-IT" sz="14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068964" y="3243296"/>
            <a:ext cx="2383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BINÆRTSYSTEM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360853" y="3209428"/>
            <a:ext cx="320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HEXADECIMALT SYSTEM</a:t>
            </a:r>
          </a:p>
        </p:txBody>
      </p:sp>
      <p:pic>
        <p:nvPicPr>
          <p:cNvPr id="16" name="Obraz 1" descr="Creative Commons License">
            <a:extLst>
              <a:ext uri="{FF2B5EF4-FFF2-40B4-BE49-F238E27FC236}">
                <a16:creationId xmlns:a16="http://schemas.microsoft.com/office/drawing/2014/main" id="{41F8E903-1693-45DB-90C8-11DA6739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184404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9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913879" y="1697064"/>
            <a:ext cx="82304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V + MC = </a:t>
            </a:r>
            <a:r>
              <a:rPr lang="it-IT" sz="13800" b="1" dirty="0">
                <a:solidFill>
                  <a:srgbClr val="0070C0"/>
                </a:solidFill>
              </a:rPr>
              <a:t>()</a:t>
            </a:r>
            <a:r>
              <a:rPr lang="it-IT" sz="13800" b="1" dirty="0"/>
              <a:t> </a:t>
            </a:r>
            <a:endParaRPr lang="it-IT" sz="4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i="1" dirty="0"/>
              <a:t>KORT: </a:t>
            </a:r>
            <a:r>
              <a:rPr lang="it-IT" sz="4800" i="1" dirty="0">
                <a:highlight>
                  <a:srgbClr val="FFFF00"/>
                </a:highlight>
              </a:rPr>
              <a:t>HVITT</a:t>
            </a:r>
            <a:endParaRPr lang="it-IT" sz="14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623036" y="3637227"/>
            <a:ext cx="260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ROMERTALL</a:t>
            </a:r>
          </a:p>
        </p:txBody>
      </p:sp>
      <p:pic>
        <p:nvPicPr>
          <p:cNvPr id="14" name="Obraz 1" descr="Creative Commons License">
            <a:extLst>
              <a:ext uri="{FF2B5EF4-FFF2-40B4-BE49-F238E27FC236}">
                <a16:creationId xmlns:a16="http://schemas.microsoft.com/office/drawing/2014/main" id="{A7458D5A-2B4F-483C-A06B-9A04B5A7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65472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</TotalTime>
  <Words>432</Words>
  <Application>Microsoft Office PowerPoint</Application>
  <PresentationFormat>Panoramiczny</PresentationFormat>
  <Paragraphs>127</Paragraphs>
  <Slides>18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Motyw pakietu Office</vt:lpstr>
      <vt:lpstr>5S SPILLET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Dorota</dc:creator>
  <cp:lastModifiedBy>Dorota</cp:lastModifiedBy>
  <cp:revision>189</cp:revision>
  <dcterms:created xsi:type="dcterms:W3CDTF">2017-02-01T20:12:17Z</dcterms:created>
  <dcterms:modified xsi:type="dcterms:W3CDTF">2018-09-26T12:52:38Z</dcterms:modified>
</cp:coreProperties>
</file>