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18"/>
  </p:notesMasterIdLst>
  <p:sldIdLst>
    <p:sldId id="256" r:id="rId2"/>
    <p:sldId id="257" r:id="rId3"/>
    <p:sldId id="267" r:id="rId4"/>
    <p:sldId id="270" r:id="rId5"/>
    <p:sldId id="258" r:id="rId6"/>
    <p:sldId id="259" r:id="rId7"/>
    <p:sldId id="260" r:id="rId8"/>
    <p:sldId id="262" r:id="rId9"/>
    <p:sldId id="263" r:id="rId10"/>
    <p:sldId id="266" r:id="rId11"/>
    <p:sldId id="271" r:id="rId12"/>
    <p:sldId id="269" r:id="rId13"/>
    <p:sldId id="268" r:id="rId14"/>
    <p:sldId id="261" r:id="rId15"/>
    <p:sldId id="265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5064" autoAdjust="0"/>
  </p:normalViewPr>
  <p:slideViewPr>
    <p:cSldViewPr snapToGrid="0">
      <p:cViewPr varScale="1">
        <p:scale>
          <a:sx n="69" d="100"/>
          <a:sy n="69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C330-370C-4D01-BFCD-B628C6BCC920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DCF9-0581-4DE8-B71E-0014485F7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6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86333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67176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35728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418993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04272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373773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38174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3407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91591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16873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97556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18190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7586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614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5837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48021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3069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0175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2767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36785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37448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6862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7411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2020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0023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ransition advClick="0" advTm="12000">
    <p:fade/>
    <p:sndAc>
      <p:stSnd>
        <p:snd r:embed="rId13" name="bomb.wav"/>
      </p:stSnd>
    </p:sndAc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hyperlink" Target="https://creativecommons.org/licenses/by-sa/4.0/legal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4927"/>
            <a:ext cx="12192000" cy="2939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30" y="88488"/>
            <a:ext cx="2316454" cy="20194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14" y="130196"/>
            <a:ext cx="3388965" cy="968029"/>
          </a:xfrm>
          <a:prstGeom prst="rect">
            <a:avLst/>
          </a:prstGeom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5344511"/>
            <a:ext cx="12192000" cy="1513490"/>
          </a:xfrm>
        </p:spPr>
        <p:txBody>
          <a:bodyPr/>
          <a:lstStyle/>
          <a:p>
            <a:r>
              <a:rPr lang="pl-PL" sz="1800" i="1" dirty="0">
                <a:solidFill>
                  <a:schemeClr val="tx1"/>
                </a:solidFill>
              </a:rPr>
              <a:t>„</a:t>
            </a:r>
            <a:r>
              <a:rPr lang="en-US" sz="1800" i="1" dirty="0">
                <a:solidFill>
                  <a:schemeClr val="tx1"/>
                </a:solidFill>
              </a:rPr>
              <a:t>Innovative Learning Approaches for Implementation of Lean Thinking to Enhance Office and Knowledge Work Productivity</a:t>
            </a:r>
            <a:r>
              <a:rPr lang="pl-PL" sz="1800" i="1" dirty="0">
                <a:solidFill>
                  <a:schemeClr val="tx1"/>
                </a:solidFill>
              </a:rPr>
              <a:t>”</a:t>
            </a:r>
          </a:p>
          <a:p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i="1" dirty="0">
                <a:solidFill>
                  <a:schemeClr val="tx1"/>
                </a:solidFill>
              </a:rPr>
              <a:t>ILA-LEAN Projet</a:t>
            </a:r>
            <a:r>
              <a:rPr lang="pt-PT" sz="1800" i="1" dirty="0">
                <a:solidFill>
                  <a:schemeClr val="tx1"/>
                </a:solidFill>
              </a:rPr>
              <a:t>o</a:t>
            </a:r>
            <a:r>
              <a:rPr lang="pl-PL" sz="1800" i="1" dirty="0">
                <a:solidFill>
                  <a:schemeClr val="tx1"/>
                </a:solidFill>
              </a:rPr>
              <a:t> </a:t>
            </a:r>
            <a:r>
              <a:rPr lang="pt-PT" sz="1800" i="1" dirty="0">
                <a:solidFill>
                  <a:schemeClr val="tx1"/>
                </a:solidFill>
              </a:rPr>
              <a:t>nº</a:t>
            </a:r>
            <a:r>
              <a:rPr lang="pl-PL" sz="1800" i="1" dirty="0">
                <a:solidFill>
                  <a:schemeClr val="tx1"/>
                </a:solidFill>
              </a:rPr>
              <a:t> 2016-1-PL01-KA203-026293    </a:t>
            </a:r>
          </a:p>
          <a:p>
            <a:r>
              <a:rPr lang="pl-PL" sz="1800" i="1" dirty="0">
                <a:solidFill>
                  <a:schemeClr val="tx1"/>
                </a:solidFill>
              </a:rPr>
              <a:t>2016-2018</a:t>
            </a:r>
          </a:p>
        </p:txBody>
      </p:sp>
      <p:pic>
        <p:nvPicPr>
          <p:cNvPr id="10" name="Immagine 9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2403"/>
            <a:ext cx="4023360" cy="1011936"/>
          </a:xfrm>
          <a:prstGeom prst="rect">
            <a:avLst/>
          </a:prstGeom>
        </p:spPr>
      </p:pic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B94A4FAD-0EEC-4A0C-BFCA-61460A72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" y="6423482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daty 2">
            <a:extLst>
              <a:ext uri="{FF2B5EF4-FFF2-40B4-BE49-F238E27FC236}">
                <a16:creationId xmlns:a16="http://schemas.microsoft.com/office/drawing/2014/main" id="{CF468B4F-D026-4C83-8827-FB1686AD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7563" y="6404388"/>
            <a:ext cx="946138" cy="357189"/>
          </a:xfrm>
        </p:spPr>
        <p:txBody>
          <a:bodyPr/>
          <a:lstStyle/>
          <a:p>
            <a:pPr algn="ctr"/>
            <a:r>
              <a:rPr lang="pl-PL" sz="2200" dirty="0">
                <a:solidFill>
                  <a:schemeClr val="tx1"/>
                </a:solidFill>
              </a:rPr>
              <a:t>2018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45067" y="2642584"/>
            <a:ext cx="10733649" cy="1012541"/>
          </a:xfrm>
        </p:spPr>
        <p:txBody>
          <a:bodyPr>
            <a:noAutofit/>
          </a:bodyPr>
          <a:lstStyle/>
          <a:p>
            <a:r>
              <a:rPr lang="it-IT" altLang="it-IT" sz="7200" dirty="0">
                <a:latin typeface="+mn-lt"/>
              </a:rPr>
              <a:t>JOGO</a:t>
            </a:r>
            <a:endParaRPr lang="it-IT" altLang="it-IT" sz="8000" dirty="0">
              <a:latin typeface="+mn-lt"/>
            </a:endParaRPr>
          </a:p>
        </p:txBody>
      </p:sp>
      <p:sp>
        <p:nvSpPr>
          <p:cNvPr id="17" name="CasellaDiTesto 11"/>
          <p:cNvSpPr txBox="1"/>
          <p:nvPr/>
        </p:nvSpPr>
        <p:spPr>
          <a:xfrm>
            <a:off x="896706" y="3555041"/>
            <a:ext cx="102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Apresentação das Tarefas (pós 5S)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5B0EE3DC-7DBF-4346-A3AE-76DD1B19B57B}"/>
              </a:ext>
            </a:extLst>
          </p:cNvPr>
          <p:cNvSpPr txBox="1">
            <a:spLocks/>
          </p:cNvSpPr>
          <p:nvPr/>
        </p:nvSpPr>
        <p:spPr>
          <a:xfrm>
            <a:off x="1128354" y="4331969"/>
            <a:ext cx="9741408" cy="101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en-US"/>
              <a:t>Chiara Longhi, Gennaro Opera</a:t>
            </a:r>
          </a:p>
          <a:p>
            <a:r>
              <a:rPr lang="pl-PL" altLang="en-US" i="1"/>
              <a:t>Centoform Srl</a:t>
            </a:r>
            <a:endParaRPr lang="pl-PL" altLang="en-US" i="1" dirty="0"/>
          </a:p>
        </p:txBody>
      </p:sp>
    </p:spTree>
    <p:extLst>
      <p:ext uri="{BB962C8B-B14F-4D97-AF65-F5344CB8AC3E}">
        <p14:creationId xmlns:p14="http://schemas.microsoft.com/office/powerpoint/2010/main" val="2657904121"/>
      </p:ext>
    </p:extLst>
  </p:cSld>
  <p:clrMapOvr>
    <a:masterClrMapping/>
  </p:clrMapOvr>
  <p:transition advClick="0" advTm="12000">
    <p:fade/>
    <p:sndAc>
      <p:stSnd>
        <p:snd r:embed="rId2" name="bomb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40038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10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81428" y="1980435"/>
            <a:ext cx="8662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– 190 + 5 = </a:t>
            </a:r>
            <a:r>
              <a:rPr lang="it-IT" sz="11500" b="1" dirty="0">
                <a:solidFill>
                  <a:schemeClr val="accent6"/>
                </a:solidFill>
              </a:rPr>
              <a:t>()</a:t>
            </a:r>
            <a:r>
              <a:rPr lang="it-IT" sz="11500" b="1" dirty="0"/>
              <a:t> </a:t>
            </a: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1C856838-54A7-483B-8AF5-E05B8725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961466405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11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39294" y="1282736"/>
            <a:ext cx="9380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9 + 13 = </a:t>
            </a:r>
            <a:r>
              <a:rPr lang="it-IT" sz="13800" b="1" dirty="0">
                <a:solidFill>
                  <a:schemeClr val="accent6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A866664C-3EC4-4B61-8E04-21D18C8A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242713651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07679" y="1091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12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19 + 37= () </a:t>
            </a:r>
            <a:endParaRPr lang="it-IT" sz="40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7929FF93-603E-4008-BDD2-6DECBE57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667486444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77 - 28 = </a:t>
            </a:r>
            <a:r>
              <a:rPr lang="it-IT" sz="11500" b="1" dirty="0">
                <a:solidFill>
                  <a:schemeClr val="accent6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962401" y="4350687"/>
            <a:ext cx="550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0000"/>
                </a:highlight>
              </a:rPr>
              <a:t>VERMELHO</a:t>
            </a:r>
            <a:endParaRPr lang="it-IT" sz="1400" i="1" dirty="0">
              <a:highlight>
                <a:srgbClr val="FF0000"/>
              </a:highlight>
            </a:endParaRP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1F9B3398-465B-450A-AA37-9FFE02C1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70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272538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67 - 99 = () </a:t>
            </a:r>
            <a:endParaRPr lang="it-IT" sz="40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4B8A2A41-CBB3-4385-A005-4D1A3C15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21"/>
          <p:cNvSpPr txBox="1"/>
          <p:nvPr/>
        </p:nvSpPr>
        <p:spPr>
          <a:xfrm>
            <a:off x="3962401" y="4350687"/>
            <a:ext cx="550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0000"/>
                </a:highlight>
              </a:rPr>
              <a:t>VERMELHO</a:t>
            </a:r>
            <a:endParaRPr lang="it-IT" sz="1400" i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2712311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98128" y="1592054"/>
            <a:ext cx="97173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90  – 1555 = </a:t>
            </a:r>
            <a:r>
              <a:rPr lang="it-IT" sz="11500" b="1" dirty="0">
                <a:solidFill>
                  <a:srgbClr val="0070C0"/>
                </a:solidFill>
              </a:rPr>
              <a:t>()</a:t>
            </a:r>
            <a:r>
              <a:rPr lang="it-IT" sz="11500" b="1" dirty="0"/>
              <a:t> </a:t>
            </a: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FE8A7088-D0C6-45D9-A54D-CD73D572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21"/>
          <p:cNvSpPr txBox="1"/>
          <p:nvPr/>
        </p:nvSpPr>
        <p:spPr>
          <a:xfrm>
            <a:off x="3962401" y="4350687"/>
            <a:ext cx="550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0000"/>
                </a:highlight>
              </a:rPr>
              <a:t>VERMELHO</a:t>
            </a:r>
            <a:endParaRPr lang="it-IT" sz="1400" i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0907565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96154" y="277349"/>
            <a:ext cx="42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TABELA DE SOLUÇÕES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65033" y="1666341"/>
            <a:ext cx="2382592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it-IT" sz="2800" b="1" dirty="0"/>
              <a:t>3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2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48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18966" y="1666340"/>
            <a:ext cx="2382592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56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30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1105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-185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22</a:t>
            </a:r>
          </a:p>
          <a:p>
            <a:pPr algn="ctr"/>
            <a:r>
              <a:rPr lang="it-IT" sz="2800" b="1" dirty="0"/>
              <a:t>56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272250" y="1666340"/>
            <a:ext cx="2382592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49</a:t>
            </a:r>
          </a:p>
          <a:p>
            <a:pPr algn="ctr"/>
            <a:r>
              <a:rPr lang="it-IT" sz="2800" b="1" dirty="0"/>
              <a:t>- 32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- 1465</a:t>
            </a:r>
          </a:p>
          <a:p>
            <a:endParaRPr lang="it-IT" dirty="0"/>
          </a:p>
        </p:txBody>
      </p:sp>
      <p:pic>
        <p:nvPicPr>
          <p:cNvPr id="17" name="Obraz 1" descr="Creative Commons License">
            <a:extLst>
              <a:ext uri="{FF2B5EF4-FFF2-40B4-BE49-F238E27FC236}">
                <a16:creationId xmlns:a16="http://schemas.microsoft.com/office/drawing/2014/main" id="{8949F4CF-1808-4FAC-8267-F5BB5CF4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9777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4776" y="96765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63433" y="525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60032" y="5683873"/>
            <a:ext cx="863968" cy="365125"/>
          </a:xfrm>
        </p:spPr>
        <p:txBody>
          <a:bodyPr/>
          <a:lstStyle/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2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8DB807AB-215B-4763-BC5C-9143B1E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8" y="6002851"/>
            <a:ext cx="1297847" cy="4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7B11AB6-C350-4FE5-8967-6385F0712B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" y="1810926"/>
            <a:ext cx="1034556" cy="64439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AB4F21A-29BC-418C-B069-6C7CEAF2D9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2529007"/>
            <a:ext cx="1033463" cy="75161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CFB2F1F-DE21-4792-92B9-F63F96FB3E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3338286"/>
            <a:ext cx="1033463" cy="6871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FA6D106-4768-4E53-AE0C-A370D9899A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120356"/>
            <a:ext cx="1033463" cy="6889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3EA8B63-6A50-4F78-96F2-7316D485E4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869095"/>
            <a:ext cx="1033463" cy="631424"/>
          </a:xfrm>
          <a:prstGeom prst="rect">
            <a:avLst/>
          </a:prstGeom>
        </p:spPr>
      </p:pic>
      <p:sp>
        <p:nvSpPr>
          <p:cNvPr id="22" name="Tekstvak 3"/>
          <p:cNvSpPr txBox="1">
            <a:spLocks noChangeArrowheads="1"/>
          </p:cNvSpPr>
          <p:nvPr/>
        </p:nvSpPr>
        <p:spPr bwMode="auto">
          <a:xfrm>
            <a:off x="2729521" y="4277026"/>
            <a:ext cx="90958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altLang="pl-PL" sz="1400" u="sng" dirty="0"/>
              <a:t>Isenção de responsabilidade: </a:t>
            </a:r>
          </a:p>
          <a:p>
            <a:r>
              <a:rPr lang="pt-PT" altLang="pl-PL" sz="1400" dirty="0"/>
              <a:t>Este projeto foi cofinanciado pela Comissão Europeia. Esta publicação reflete as opiniões apenas dos autores e a Comissão não pode ser responsabilizada por qualquer uso que possa ser feito das informações nela contidas. </a:t>
            </a:r>
          </a:p>
        </p:txBody>
      </p:sp>
      <p:sp>
        <p:nvSpPr>
          <p:cNvPr id="23" name="Tekstvak 4"/>
          <p:cNvSpPr txBox="1"/>
          <p:nvPr/>
        </p:nvSpPr>
        <p:spPr>
          <a:xfrm>
            <a:off x="2729521" y="3152358"/>
            <a:ext cx="879987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dirty="0" err="1">
                <a:latin typeface="Arial" charset="0"/>
                <a:cs typeface="Arial" charset="0"/>
              </a:rPr>
              <a:t>Projeto</a:t>
            </a:r>
            <a:r>
              <a:rPr lang="en-GB" sz="1400" b="1" dirty="0">
                <a:latin typeface="Arial" charset="0"/>
                <a:cs typeface="Arial" charset="0"/>
              </a:rPr>
              <a:t> nº: 2016-1-PL01-KA203-026293</a:t>
            </a: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2154684" y="1527539"/>
            <a:ext cx="9579460" cy="181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Innovative Learning Approaches for Implementation of Lean Thinking to Enhance </a:t>
            </a:r>
            <a:br>
              <a:rPr lang="pl-PL" sz="3000" b="1" dirty="0">
                <a:latin typeface="Arial" charset="0"/>
                <a:cs typeface="Arial" charset="0"/>
              </a:rPr>
            </a:br>
            <a:r>
              <a:rPr lang="en-US" sz="3000" b="1" dirty="0">
                <a:latin typeface="Arial" charset="0"/>
                <a:cs typeface="Arial" charset="0"/>
              </a:rPr>
              <a:t>Office and Knowledge Work Productivity</a:t>
            </a:r>
            <a:endParaRPr lang="pl-PL" sz="3000" b="1" dirty="0">
              <a:latin typeface="Arial" charset="0"/>
              <a:cs typeface="Arial" charset="0"/>
            </a:endParaRPr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2182335" y="514107"/>
            <a:ext cx="8446287" cy="1163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err="1">
                <a:latin typeface="Arial" charset="0"/>
                <a:cs typeface="Arial" charset="0"/>
              </a:rPr>
              <a:t>Título</a:t>
            </a:r>
            <a:r>
              <a:rPr lang="en-GB" sz="3000" b="1" dirty="0">
                <a:latin typeface="Arial" charset="0"/>
                <a:cs typeface="Arial" charset="0"/>
              </a:rPr>
              <a:t> do </a:t>
            </a:r>
            <a:r>
              <a:rPr lang="en-GB" sz="3000" b="1" dirty="0" err="1">
                <a:latin typeface="Arial" charset="0"/>
                <a:cs typeface="Arial" charset="0"/>
              </a:rPr>
              <a:t>Projeto</a:t>
            </a:r>
            <a:endParaRPr lang="pl-PL" sz="3000" b="1" dirty="0">
              <a:latin typeface="Arial" charset="0"/>
              <a:cs typeface="Arial" charset="0"/>
            </a:endParaRPr>
          </a:p>
        </p:txBody>
      </p:sp>
      <p:sp>
        <p:nvSpPr>
          <p:cNvPr id="26" name="Prostokąt 14">
            <a:extLst>
              <a:ext uri="{FF2B5EF4-FFF2-40B4-BE49-F238E27FC236}">
                <a16:creationId xmlns:a16="http://schemas.microsoft.com/office/drawing/2014/main" id="{7319CF87-7380-461B-AEEA-78636859669D}"/>
              </a:ext>
            </a:extLst>
          </p:cNvPr>
          <p:cNvSpPr/>
          <p:nvPr/>
        </p:nvSpPr>
        <p:spPr>
          <a:xfrm>
            <a:off x="4311674" y="5889974"/>
            <a:ext cx="6316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dirty="0"/>
              <a:t>Esta publicação está licenciada sob a Creative </a:t>
            </a:r>
            <a:r>
              <a:rPr lang="pt-PT" dirty="0" err="1"/>
              <a:t>Commons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Attribution-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ShareAlike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 4.0 International License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(CC BY-SA 4.0).</a:t>
            </a:r>
          </a:p>
        </p:txBody>
      </p:sp>
    </p:spTree>
    <p:extLst>
      <p:ext uri="{BB962C8B-B14F-4D97-AF65-F5344CB8AC3E}">
        <p14:creationId xmlns:p14="http://schemas.microsoft.com/office/powerpoint/2010/main" val="4080642609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290647" y="4389713"/>
            <a:ext cx="534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FF00"/>
                </a:highlight>
              </a:rPr>
              <a:t>AMARELO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136B7A1A-616C-480D-B1D2-1AA11C09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87000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72 - 69 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516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FF00"/>
                </a:highlight>
              </a:rPr>
              <a:t>AMARELO</a:t>
            </a:r>
            <a:endParaRPr lang="it-IT" sz="1400" i="1" dirty="0">
              <a:highlight>
                <a:srgbClr val="FFFF00"/>
              </a:highlight>
            </a:endParaRP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4365AC25-3C66-4407-9F80-1DC3BE32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83317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07679" y="-50074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0070C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73415" y="4389713"/>
            <a:ext cx="500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FF00"/>
                </a:highlight>
              </a:rPr>
              <a:t>AMARELO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431CBA11-D20C-4BF0-80BB-554ABBA8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6557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31 + 17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278923" y="4389713"/>
            <a:ext cx="518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</a:t>
            </a:r>
            <a:r>
              <a:rPr lang="it-IT" sz="4800" i="1" dirty="0">
                <a:highlight>
                  <a:srgbClr val="FFFF00"/>
                </a:highlight>
              </a:rPr>
              <a:t>AMARELO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97B45645-F237-4175-8502-373FC8A0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57218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19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A4A410E-DCF7-40A3-9232-997F1F76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14660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 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80084" y="1329726"/>
            <a:ext cx="90553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15 + 15 = </a:t>
            </a:r>
            <a:r>
              <a:rPr lang="it-IT" sz="11500" b="1" dirty="0">
                <a:solidFill>
                  <a:srgbClr val="00B050"/>
                </a:solidFill>
              </a:rPr>
              <a:t>()</a:t>
            </a:r>
            <a:r>
              <a:rPr lang="it-IT" sz="11500" b="1" dirty="0"/>
              <a:t>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0A4ACD0-6A9A-47D6-9E19-50270EE0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84404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Projet</a:t>
            </a:r>
            <a:r>
              <a:rPr lang="pt-PT" dirty="0">
                <a:solidFill>
                  <a:schemeClr val="tx1"/>
                </a:solidFill>
              </a:rPr>
              <a:t>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nº</a:t>
            </a:r>
            <a:r>
              <a:rPr lang="pl-PL" dirty="0">
                <a:solidFill>
                  <a:schemeClr val="tx1"/>
                </a:solidFill>
              </a:rPr>
              <a:t>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9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98128" y="1741398"/>
            <a:ext cx="9056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5 + 1100 = </a:t>
            </a:r>
            <a:r>
              <a:rPr lang="it-IT" sz="11500" b="1" dirty="0">
                <a:solidFill>
                  <a:srgbClr val="0070C0"/>
                </a:solidFill>
              </a:rPr>
              <a:t>()</a:t>
            </a:r>
            <a:r>
              <a:rPr lang="it-IT" sz="11500" b="1" dirty="0"/>
              <a:t>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CARTÃO: BRANCO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667EEFEB-F537-4654-919D-401866BA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5472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364</Words>
  <Application>Microsoft Office PowerPoint</Application>
  <PresentationFormat>Panoramiczny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Motyw pakietu Office</vt:lpstr>
      <vt:lpstr>JOGO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Dorota</dc:creator>
  <cp:lastModifiedBy>Dorota</cp:lastModifiedBy>
  <cp:revision>192</cp:revision>
  <dcterms:created xsi:type="dcterms:W3CDTF">2017-02-01T20:12:17Z</dcterms:created>
  <dcterms:modified xsi:type="dcterms:W3CDTF">2018-09-07T16:22:57Z</dcterms:modified>
</cp:coreProperties>
</file>