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6" r:id="rId14"/>
    <p:sldId id="271" r:id="rId15"/>
    <p:sldId id="269" r:id="rId16"/>
    <p:sldId id="275" r:id="rId17"/>
    <p:sldId id="268" r:id="rId18"/>
    <p:sldId id="270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5064" autoAdjust="0"/>
  </p:normalViewPr>
  <p:slideViewPr>
    <p:cSldViewPr snapToGrid="0">
      <p:cViewPr varScale="1">
        <p:scale>
          <a:sx n="69" d="100"/>
          <a:sy n="69" d="100"/>
        </p:scale>
        <p:origin x="1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DC330-370C-4D01-BFCD-B628C6BCC920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DDCF9-0581-4DE8-B71E-0014485F7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586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001255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042723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661415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863333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671764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796978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357284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03407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915910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168732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653421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975567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4189937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181903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075861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9381F1-4538-4027-9B65-B6F368267B14}" type="slidenum">
              <a:rPr lang="nl-BE" altLang="pl-PL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nl-BE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BE" altLang="pl-PL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42690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85837"/>
      </p:ext>
    </p:extLst>
  </p:cSld>
  <p:clrMapOvr>
    <a:masterClrMapping/>
  </p:clrMapOvr>
  <p:transition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48021"/>
      </p:ext>
    </p:extLst>
  </p:cSld>
  <p:clrMapOvr>
    <a:masterClrMapping/>
  </p:clrMapOvr>
  <p:transition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3069"/>
      </p:ext>
    </p:extLst>
  </p:cSld>
  <p:clrMapOvr>
    <a:masterClrMapping/>
  </p:clrMapOvr>
  <p:transition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40175"/>
      </p:ext>
    </p:extLst>
  </p:cSld>
  <p:clrMapOvr>
    <a:masterClrMapping/>
  </p:clrMapOvr>
  <p:transition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27674"/>
      </p:ext>
    </p:extLst>
  </p:cSld>
  <p:clrMapOvr>
    <a:masterClrMapping/>
  </p:clrMapOvr>
  <p:transition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785"/>
      </p:ext>
    </p:extLst>
  </p:cSld>
  <p:clrMapOvr>
    <a:masterClrMapping/>
  </p:clrMapOvr>
  <p:transition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37448"/>
      </p:ext>
    </p:extLst>
  </p:cSld>
  <p:clrMapOvr>
    <a:masterClrMapping/>
  </p:clrMapOvr>
  <p:transition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86862"/>
      </p:ext>
    </p:extLst>
  </p:cSld>
  <p:clrMapOvr>
    <a:masterClrMapping/>
  </p:clrMapOvr>
  <p:transition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74114"/>
      </p:ext>
    </p:extLst>
  </p:cSld>
  <p:clrMapOvr>
    <a:masterClrMapping/>
  </p:clrMapOvr>
  <p:transition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20204"/>
      </p:ext>
    </p:extLst>
  </p:cSld>
  <p:clrMapOvr>
    <a:masterClrMapping/>
  </p:clrMapOvr>
  <p:transition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1-02-2017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ILA-LEAN</a:t>
            </a:r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70023"/>
      </p:ext>
    </p:extLst>
  </p:cSld>
  <p:clrMapOvr>
    <a:masterClrMapping/>
  </p:clrMapOvr>
  <p:transition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1-02-2017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ILA-LEAN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4A48-4D23-43D7-A1B5-506986335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ransition advClick="0" advTm="12000"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hyperlink" Target="https://creativecommons.org/licenses/by-sa/4.0/legalcod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2404927"/>
            <a:ext cx="12192000" cy="29395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230" y="88488"/>
            <a:ext cx="2316454" cy="20194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814" y="130196"/>
            <a:ext cx="3388965" cy="968029"/>
          </a:xfrm>
          <a:prstGeom prst="rect">
            <a:avLst/>
          </a:prstGeom>
        </p:spPr>
      </p:pic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0" y="5344511"/>
            <a:ext cx="12192000" cy="1513490"/>
          </a:xfrm>
        </p:spPr>
        <p:txBody>
          <a:bodyPr/>
          <a:lstStyle/>
          <a:p>
            <a:r>
              <a:rPr lang="pl-PL" sz="1800" i="1" dirty="0">
                <a:solidFill>
                  <a:schemeClr val="tx1"/>
                </a:solidFill>
              </a:rPr>
              <a:t>„</a:t>
            </a:r>
            <a:r>
              <a:rPr lang="en-US" sz="1800" i="1" dirty="0">
                <a:solidFill>
                  <a:schemeClr val="tx1"/>
                </a:solidFill>
              </a:rPr>
              <a:t>Innovative Learning Approaches for Implementation of Lean Thinking to Enhance Office and Knowledge Work Productivity</a:t>
            </a:r>
            <a:r>
              <a:rPr lang="pl-PL" sz="1800" i="1" dirty="0">
                <a:solidFill>
                  <a:schemeClr val="tx1"/>
                </a:solidFill>
              </a:rPr>
              <a:t>”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r>
              <a:rPr lang="pl-PL" sz="1800" i="1" dirty="0">
                <a:solidFill>
                  <a:schemeClr val="tx1"/>
                </a:solidFill>
              </a:rPr>
              <a:t>ILA-LEAN Projet</a:t>
            </a:r>
            <a:r>
              <a:rPr lang="pt-PT" sz="1800" i="1" dirty="0">
                <a:solidFill>
                  <a:schemeClr val="tx1"/>
                </a:solidFill>
              </a:rPr>
              <a:t>o nº</a:t>
            </a:r>
            <a:r>
              <a:rPr lang="pl-PL" sz="1800" i="1" dirty="0">
                <a:solidFill>
                  <a:schemeClr val="tx1"/>
                </a:solidFill>
              </a:rPr>
              <a:t> 2016-1-PL01-KA203-026293    </a:t>
            </a:r>
          </a:p>
          <a:p>
            <a:r>
              <a:rPr lang="pl-PL" sz="1800" i="1" dirty="0">
                <a:solidFill>
                  <a:schemeClr val="tx1"/>
                </a:solidFill>
              </a:rPr>
              <a:t>2016-2018</a:t>
            </a:r>
          </a:p>
        </p:txBody>
      </p:sp>
      <p:pic>
        <p:nvPicPr>
          <p:cNvPr id="10" name="Immagine 9" descr="Logo Centofo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2403"/>
            <a:ext cx="4023360" cy="1011936"/>
          </a:xfrm>
          <a:prstGeom prst="rect">
            <a:avLst/>
          </a:prstGeom>
        </p:spPr>
      </p:pic>
      <p:pic>
        <p:nvPicPr>
          <p:cNvPr id="13" name="Obraz 1" descr="Creative Commons License">
            <a:extLst>
              <a:ext uri="{FF2B5EF4-FFF2-40B4-BE49-F238E27FC236}">
                <a16:creationId xmlns:a16="http://schemas.microsoft.com/office/drawing/2014/main" id="{B1E9B70A-6EF8-4BD5-BA2B-698E68C1A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1" y="6423482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daty 2">
            <a:extLst>
              <a:ext uri="{FF2B5EF4-FFF2-40B4-BE49-F238E27FC236}">
                <a16:creationId xmlns:a16="http://schemas.microsoft.com/office/drawing/2014/main" id="{C03EAF8E-80ED-435F-BF0E-E44A2EAF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97563" y="6404388"/>
            <a:ext cx="946138" cy="357189"/>
          </a:xfrm>
        </p:spPr>
        <p:txBody>
          <a:bodyPr/>
          <a:lstStyle/>
          <a:p>
            <a:pPr algn="ctr"/>
            <a:r>
              <a:rPr lang="pl-PL" sz="2200" dirty="0">
                <a:solidFill>
                  <a:schemeClr val="tx1"/>
                </a:solidFill>
              </a:rPr>
              <a:t>2018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9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45067" y="2642584"/>
            <a:ext cx="10733649" cy="1012541"/>
          </a:xfrm>
        </p:spPr>
        <p:txBody>
          <a:bodyPr>
            <a:noAutofit/>
          </a:bodyPr>
          <a:lstStyle/>
          <a:p>
            <a:r>
              <a:rPr lang="it-IT" altLang="it-IT" sz="7200" dirty="0">
                <a:latin typeface="+mn-lt"/>
              </a:rPr>
              <a:t>JOGO</a:t>
            </a:r>
            <a:endParaRPr lang="it-IT" altLang="it-IT" sz="8000" dirty="0">
              <a:latin typeface="+mn-lt"/>
            </a:endParaRPr>
          </a:p>
        </p:txBody>
      </p:sp>
      <p:sp>
        <p:nvSpPr>
          <p:cNvPr id="20" name="CasellaDiTesto 11"/>
          <p:cNvSpPr txBox="1"/>
          <p:nvPr/>
        </p:nvSpPr>
        <p:spPr>
          <a:xfrm>
            <a:off x="896706" y="3555041"/>
            <a:ext cx="10204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/>
              <a:t>Apresentação </a:t>
            </a:r>
            <a:r>
              <a:rPr lang="it-IT" sz="3200" dirty="0"/>
              <a:t>das Tarefas (pré 5S)</a:t>
            </a:r>
          </a:p>
        </p:txBody>
      </p:sp>
      <p:sp>
        <p:nvSpPr>
          <p:cNvPr id="21" name="Podtytuł 2">
            <a:extLst>
              <a:ext uri="{FF2B5EF4-FFF2-40B4-BE49-F238E27FC236}">
                <a16:creationId xmlns:a16="http://schemas.microsoft.com/office/drawing/2014/main" id="{5B0EE3DC-7DBF-4346-A3AE-76DD1B19B57B}"/>
              </a:ext>
            </a:extLst>
          </p:cNvPr>
          <p:cNvSpPr txBox="1">
            <a:spLocks/>
          </p:cNvSpPr>
          <p:nvPr/>
        </p:nvSpPr>
        <p:spPr>
          <a:xfrm>
            <a:off x="1128354" y="4331969"/>
            <a:ext cx="9741408" cy="1012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en-US"/>
              <a:t>Chiara Longhi, Gennaro Opera</a:t>
            </a:r>
          </a:p>
          <a:p>
            <a:r>
              <a:rPr lang="pl-PL" altLang="en-US" i="1"/>
              <a:t>Centoform Srl</a:t>
            </a:r>
            <a:endParaRPr lang="pl-PL" altLang="en-US" i="1" dirty="0"/>
          </a:p>
        </p:txBody>
      </p:sp>
    </p:spTree>
    <p:extLst>
      <p:ext uri="{BB962C8B-B14F-4D97-AF65-F5344CB8AC3E}">
        <p14:creationId xmlns:p14="http://schemas.microsoft.com/office/powerpoint/2010/main" val="2657904121"/>
      </p:ext>
    </p:extLst>
  </p:cSld>
  <p:clrMapOvr>
    <a:masterClrMapping/>
  </p:clrMapOvr>
  <p:transition advClick="0" advTm="12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10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01688" y="1221083"/>
            <a:ext cx="82304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/>
              <a:t>Faz o trabalho do colega que está de férias</a:t>
            </a:r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A1CAE16A-1BC3-4434-BE4C-67E940040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84346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11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1902640" y="1879600"/>
                <a:ext cx="9900154" cy="2263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it-IT" sz="13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3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it-IT" sz="13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it-IT" sz="13800" b="1" dirty="0"/>
                  <a:t> + 1 = </a:t>
                </a:r>
                <a:r>
                  <a:rPr lang="it-IT" sz="13800" b="1" dirty="0">
                    <a:solidFill>
                      <a:srgbClr val="0070C0"/>
                    </a:solidFill>
                  </a:rPr>
                  <a:t>()</a:t>
                </a:r>
                <a:r>
                  <a:rPr lang="it-IT" sz="13800" b="1" dirty="0"/>
                  <a:t> </a:t>
                </a:r>
                <a:endParaRPr lang="it-IT" sz="4400" b="1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640" y="1879600"/>
                <a:ext cx="9900154" cy="2263953"/>
              </a:xfrm>
              <a:prstGeom prst="rect">
                <a:avLst/>
              </a:prstGeom>
              <a:blipFill>
                <a:blip r:embed="rId6" cstate="print"/>
                <a:stretch>
                  <a:fillRect t="-18817" b="-440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asellaDiTesto 21"/>
          <p:cNvSpPr txBox="1"/>
          <p:nvPr/>
        </p:nvSpPr>
        <p:spPr>
          <a:xfrm>
            <a:off x="4038601" y="4389713"/>
            <a:ext cx="5138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AMARELO</a:t>
            </a:r>
            <a:endParaRPr lang="it-IT" sz="1400" i="1" dirty="0"/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66E56C9B-B78A-408A-A6AF-CF3D54883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727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12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062855" y="1592054"/>
            <a:ext cx="97173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b="1" dirty="0"/>
              <a:t>❾1 </a:t>
            </a:r>
            <a:r>
              <a:rPr lang="it-IT" sz="11500" b="1" dirty="0"/>
              <a:t>- </a:t>
            </a:r>
            <a:r>
              <a:rPr lang="it-IT" sz="4400" b="1" dirty="0"/>
              <a:t>1 </a:t>
            </a:r>
            <a:r>
              <a:rPr lang="it-IT" sz="13800" b="1" dirty="0"/>
              <a:t>–</a:t>
            </a:r>
            <a:r>
              <a:rPr lang="it-IT" sz="11500" b="1" dirty="0"/>
              <a:t> </a:t>
            </a:r>
            <a:r>
              <a:rPr lang="it-IT" sz="4400" b="1" dirty="0"/>
              <a:t>MDLV </a:t>
            </a:r>
            <a:r>
              <a:rPr lang="it-IT" sz="11500" b="1" dirty="0"/>
              <a:t>= </a:t>
            </a:r>
            <a:r>
              <a:rPr lang="it-IT" sz="13800" b="1" dirty="0">
                <a:solidFill>
                  <a:srgbClr val="0070C0"/>
                </a:solidFill>
              </a:rPr>
              <a:t>()</a:t>
            </a:r>
            <a:r>
              <a:rPr lang="it-IT" sz="13800" b="1" dirty="0"/>
              <a:t> </a:t>
            </a:r>
            <a:endParaRPr lang="it-IT" sz="44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038600" y="4389713"/>
            <a:ext cx="5419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VERMELHO</a:t>
            </a:r>
            <a:endParaRPr lang="it-IT" sz="1400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48924" y="3458490"/>
            <a:ext cx="260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NUMERAÇÃO ROMANA</a:t>
            </a:r>
          </a:p>
        </p:txBody>
      </p:sp>
      <p:pic>
        <p:nvPicPr>
          <p:cNvPr id="14" name="Obraz 1" descr="Creative Commons License">
            <a:extLst>
              <a:ext uri="{FF2B5EF4-FFF2-40B4-BE49-F238E27FC236}">
                <a16:creationId xmlns:a16="http://schemas.microsoft.com/office/drawing/2014/main" id="{ED03EE5B-0FFF-49C6-884C-EBF26B4B3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07565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40038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13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581428" y="1980435"/>
            <a:ext cx="8662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/>
              <a:t>1010 - 200 + V = </a:t>
            </a:r>
            <a:r>
              <a:rPr lang="it-IT" sz="8800" b="1" dirty="0">
                <a:solidFill>
                  <a:schemeClr val="accent6"/>
                </a:solidFill>
              </a:rPr>
              <a:t>()</a:t>
            </a:r>
            <a:r>
              <a:rPr lang="it-IT" sz="8800" b="1" dirty="0"/>
              <a:t> </a:t>
            </a:r>
            <a:endParaRPr lang="it-IT" sz="32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BRANCO</a:t>
            </a:r>
            <a:endParaRPr lang="it-IT" sz="1400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481970" y="3175562"/>
            <a:ext cx="26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NUMERAÇÃO </a:t>
            </a:r>
          </a:p>
          <a:p>
            <a:pPr algn="ctr"/>
            <a:r>
              <a:rPr lang="it-IT" dirty="0"/>
              <a:t>ROMANA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418472" y="3262017"/>
            <a:ext cx="104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SISTEMA BINÁRIO</a:t>
            </a:r>
          </a:p>
        </p:txBody>
      </p:sp>
      <p:pic>
        <p:nvPicPr>
          <p:cNvPr id="16" name="Obraz 1" descr="Creative Commons License">
            <a:extLst>
              <a:ext uri="{FF2B5EF4-FFF2-40B4-BE49-F238E27FC236}">
                <a16:creationId xmlns:a16="http://schemas.microsoft.com/office/drawing/2014/main" id="{E67A229C-99F9-42F2-A7C5-039CB542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66405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125520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Project No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14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439294" y="1282736"/>
            <a:ext cx="93809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1001 + D = </a:t>
            </a:r>
            <a:r>
              <a:rPr lang="it-IT" sz="13800" b="1" dirty="0">
                <a:solidFill>
                  <a:schemeClr val="accent6"/>
                </a:solidFill>
                <a:highlight>
                  <a:srgbClr val="000080"/>
                </a:highlight>
              </a:rPr>
              <a:t>()</a:t>
            </a:r>
            <a:r>
              <a:rPr lang="it-IT" sz="13800" b="1" dirty="0"/>
              <a:t> </a:t>
            </a:r>
            <a:endParaRPr lang="it-IT" sz="44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solidFill>
                  <a:srgbClr val="FF0000"/>
                </a:solidFill>
                <a:highlight>
                  <a:srgbClr val="00FF00"/>
                </a:highlight>
              </a:rPr>
              <a:t>BRAN</a:t>
            </a:r>
            <a:r>
              <a:rPr lang="it-IT" sz="4800" i="1" dirty="0">
                <a:highlight>
                  <a:srgbClr val="00FF00"/>
                </a:highlight>
              </a:rPr>
              <a:t>CO</a:t>
            </a:r>
            <a:r>
              <a:rPr lang="it-IT" sz="4800" i="1" dirty="0"/>
              <a:t> </a:t>
            </a:r>
            <a:endParaRPr lang="it-IT" sz="14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81764" y="3175562"/>
            <a:ext cx="104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SISTEMA BINÁRIO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377787" y="3175562"/>
            <a:ext cx="172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SISTEMA HEXADECIMAL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416347" y="547541"/>
            <a:ext cx="9403856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LEAN IS A SYSTEMATIC METHOD</a:t>
            </a:r>
          </a:p>
          <a:p>
            <a:pPr algn="ctr"/>
            <a:r>
              <a:rPr lang="it-IT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FOR THE </a:t>
            </a:r>
          </a:p>
          <a:p>
            <a:pPr algn="ctr"/>
            <a:r>
              <a:rPr lang="it-IT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ELIMINATION OF WASTE </a:t>
            </a:r>
          </a:p>
          <a:p>
            <a:pPr algn="ctr"/>
            <a:r>
              <a:rPr lang="it-IT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WITHIN A PROCESS.</a:t>
            </a:r>
          </a:p>
          <a:p>
            <a:pPr algn="ctr"/>
            <a:r>
              <a:rPr lang="it-IT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THE FIRST EXAMPLES OF LEAN</a:t>
            </a:r>
          </a:p>
          <a:p>
            <a:pPr algn="ctr"/>
            <a:r>
              <a:rPr lang="it-IT" sz="5400" b="1" cap="none" spc="0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CAN BE DATAED BACK TO </a:t>
            </a:r>
          </a:p>
          <a:p>
            <a:pPr algn="ctr"/>
            <a:r>
              <a:rPr lang="it-IT" sz="54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B. FRANKLIN</a:t>
            </a:r>
            <a:endParaRPr lang="it-IT" sz="5400" b="1" cap="none" spc="0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Obraz 1" descr="Creative Commons License">
            <a:extLst>
              <a:ext uri="{FF2B5EF4-FFF2-40B4-BE49-F238E27FC236}">
                <a16:creationId xmlns:a16="http://schemas.microsoft.com/office/drawing/2014/main" id="{12C0546A-6468-4A31-9667-0FE4C4D88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713651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15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1826229" y="1879600"/>
            <a:ext cx="106070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18 + 1 + 37= </a:t>
            </a:r>
            <a:r>
              <a:rPr lang="it-IT" sz="11500" b="1" dirty="0">
                <a:solidFill>
                  <a:srgbClr val="FF0000"/>
                </a:solidFill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BRANCO</a:t>
            </a:r>
            <a:endParaRPr lang="it-IT" sz="1400" i="1" dirty="0"/>
          </a:p>
        </p:txBody>
      </p:sp>
      <p:sp>
        <p:nvSpPr>
          <p:cNvPr id="12" name="Rettangolo 11"/>
          <p:cNvSpPr/>
          <p:nvPr/>
        </p:nvSpPr>
        <p:spPr>
          <a:xfrm>
            <a:off x="4466808" y="597822"/>
            <a:ext cx="466396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FIRST!!!</a:t>
            </a:r>
          </a:p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</a:t>
            </a:r>
          </a:p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</a:t>
            </a:r>
          </a:p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</a:t>
            </a:r>
          </a:p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</a:t>
            </a:r>
          </a:p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SAFETY FIRST</a:t>
            </a:r>
          </a:p>
        </p:txBody>
      </p:sp>
      <p:sp>
        <p:nvSpPr>
          <p:cNvPr id="5" name="Callout: freccia in su 4"/>
          <p:cNvSpPr/>
          <p:nvPr/>
        </p:nvSpPr>
        <p:spPr>
          <a:xfrm>
            <a:off x="9783036" y="3612511"/>
            <a:ext cx="2119211" cy="2307350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NÃO DEVE SER VERMELHO. O PEDIDO CERTO É </a:t>
            </a:r>
            <a:r>
              <a:rPr lang="it-IT" sz="2000" b="1" dirty="0">
                <a:solidFill>
                  <a:srgbClr val="0070C0"/>
                </a:solidFill>
              </a:rPr>
              <a:t>PRETO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14" name="Obraz 1" descr="Creative Commons License">
            <a:extLst>
              <a:ext uri="{FF2B5EF4-FFF2-40B4-BE49-F238E27FC236}">
                <a16:creationId xmlns:a16="http://schemas.microsoft.com/office/drawing/2014/main" id="{078126E7-9C24-4822-8BC9-3455F958C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86444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16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13880" y="1303022"/>
            <a:ext cx="82304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/>
              <a:t>Aguarda pela indicação do gestor</a:t>
            </a:r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6CFD7A64-377A-445D-996C-DB2AFB36A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82318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17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13880" y="1879600"/>
            <a:ext cx="82304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77 - 28 = </a:t>
            </a:r>
            <a:r>
              <a:rPr lang="it-IT" sz="11500" b="1" dirty="0">
                <a:solidFill>
                  <a:schemeClr val="accent6"/>
                </a:solidFill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403474" y="4350442"/>
            <a:ext cx="53988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VERMELHO</a:t>
            </a:r>
            <a:endParaRPr lang="it-IT" sz="1400" i="1" dirty="0"/>
          </a:p>
        </p:txBody>
      </p:sp>
      <p:sp>
        <p:nvSpPr>
          <p:cNvPr id="12" name="Rettangolo 11"/>
          <p:cNvSpPr/>
          <p:nvPr/>
        </p:nvSpPr>
        <p:spPr>
          <a:xfrm rot="16200000">
            <a:off x="5056444" y="2129055"/>
            <a:ext cx="1684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LEAN</a:t>
            </a:r>
            <a:endParaRPr lang="it-IT" sz="5400" b="1" cap="none" spc="0" dirty="0">
              <a:ln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018059" y="4280392"/>
            <a:ext cx="7138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DO MORE WITH LESS!!!!</a:t>
            </a:r>
            <a:endParaRPr lang="it-IT" sz="5400" b="1" cap="none" spc="0" dirty="0">
              <a:ln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6" name="Obraz 1" descr="Creative Commons License">
            <a:extLst>
              <a:ext uri="{FF2B5EF4-FFF2-40B4-BE49-F238E27FC236}">
                <a16:creationId xmlns:a16="http://schemas.microsoft.com/office/drawing/2014/main" id="{E7203FB5-801E-4F1C-911C-82F58662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2706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18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403232" y="1879600"/>
            <a:ext cx="87409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 +     -   9 = </a:t>
            </a:r>
            <a:r>
              <a:rPr lang="it-IT" sz="11500" b="1" dirty="0">
                <a:highlight>
                  <a:srgbClr val="00FF00"/>
                </a:highlight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206241" y="4389713"/>
            <a:ext cx="4970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0000"/>
                </a:highlight>
              </a:rPr>
              <a:t>AMARELO</a:t>
            </a:r>
            <a:endParaRPr lang="it-IT" sz="1400" i="1" dirty="0">
              <a:highlight>
                <a:srgbClr val="FF0000"/>
              </a:highlight>
            </a:endParaRPr>
          </a:p>
        </p:txBody>
      </p:sp>
      <p:sp>
        <p:nvSpPr>
          <p:cNvPr id="16" name="CasellaDiTesto 15"/>
          <p:cNvSpPr txBox="1"/>
          <p:nvPr/>
        </p:nvSpPr>
        <p:spPr>
          <a:xfrm rot="10800000">
            <a:off x="1902640" y="1823866"/>
            <a:ext cx="3708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 </a:t>
            </a:r>
            <a:r>
              <a:rPr lang="it-IT" sz="11500" b="1" u="sng" dirty="0"/>
              <a:t>66</a:t>
            </a:r>
            <a:endParaRPr lang="it-IT" sz="4400" b="1" u="sng" dirty="0"/>
          </a:p>
        </p:txBody>
      </p:sp>
      <p:sp>
        <p:nvSpPr>
          <p:cNvPr id="14" name="CasellaDiTesto 13"/>
          <p:cNvSpPr txBox="1"/>
          <p:nvPr/>
        </p:nvSpPr>
        <p:spPr>
          <a:xfrm rot="5400000">
            <a:off x="5694508" y="1840180"/>
            <a:ext cx="10084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u="sng" dirty="0"/>
              <a:t>6   </a:t>
            </a:r>
            <a:endParaRPr lang="it-IT" sz="4400" b="1" u="sng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853012" y="1605902"/>
            <a:ext cx="3708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 </a:t>
            </a:r>
            <a:r>
              <a:rPr lang="it-IT" sz="11500" b="1" u="sng" dirty="0"/>
              <a:t>6</a:t>
            </a:r>
            <a:endParaRPr lang="it-IT" sz="4400" b="1" u="sng" dirty="0"/>
          </a:p>
        </p:txBody>
      </p:sp>
      <p:pic>
        <p:nvPicPr>
          <p:cNvPr id="18" name="Obraz 1" descr="Creative Commons License">
            <a:extLst>
              <a:ext uri="{FF2B5EF4-FFF2-40B4-BE49-F238E27FC236}">
                <a16:creationId xmlns:a16="http://schemas.microsoft.com/office/drawing/2014/main" id="{4CF014C9-7B9A-4003-BD40-B87A027A6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783317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04776" y="96765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63433" y="5252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60032" y="5683873"/>
            <a:ext cx="863968" cy="365125"/>
          </a:xfrm>
        </p:spPr>
        <p:txBody>
          <a:bodyPr/>
          <a:lstStyle/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2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3" name="Obraz 1" descr="Creative Commons License">
            <a:extLst>
              <a:ext uri="{FF2B5EF4-FFF2-40B4-BE49-F238E27FC236}">
                <a16:creationId xmlns:a16="http://schemas.microsoft.com/office/drawing/2014/main" id="{8DB807AB-215B-4763-BC5C-9143B1E09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68" y="6002851"/>
            <a:ext cx="1297847" cy="44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C7B11AB6-C350-4FE5-8967-6385F0712B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5" y="1810926"/>
            <a:ext cx="1034556" cy="644395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3AB4F21A-29BC-418C-B069-6C7CEAF2D9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4" y="2529007"/>
            <a:ext cx="1033463" cy="75161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ECFB2F1F-DE21-4792-92B9-F63F96FB3E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4" y="3338286"/>
            <a:ext cx="1033463" cy="68718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4FA6D106-4768-4E53-AE0C-A370D9899A1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4" y="4120356"/>
            <a:ext cx="1033463" cy="688975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B3EA8B63-6A50-4F78-96F2-7316D485E4F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4" y="4869095"/>
            <a:ext cx="1033463" cy="631424"/>
          </a:xfrm>
          <a:prstGeom prst="rect">
            <a:avLst/>
          </a:prstGeom>
        </p:spPr>
      </p:pic>
      <p:sp>
        <p:nvSpPr>
          <p:cNvPr id="23" name="Tekstvak 3"/>
          <p:cNvSpPr txBox="1">
            <a:spLocks noChangeArrowheads="1"/>
          </p:cNvSpPr>
          <p:nvPr/>
        </p:nvSpPr>
        <p:spPr bwMode="auto">
          <a:xfrm>
            <a:off x="2729521" y="4277026"/>
            <a:ext cx="90958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PT" altLang="pl-PL" sz="1400" u="sng" dirty="0"/>
              <a:t>Isenção de responsabilidade: </a:t>
            </a:r>
          </a:p>
          <a:p>
            <a:r>
              <a:rPr lang="pt-PT" altLang="pl-PL" sz="1400" dirty="0"/>
              <a:t>Este projeto foi cofinanciado pela Comissão Europeia. Esta publicação reflete as opiniões apenas dos autores e a Comissão não pode ser responsabilizada por qualquer uso que possa ser feito das informações nela contidas. </a:t>
            </a:r>
          </a:p>
        </p:txBody>
      </p:sp>
      <p:sp>
        <p:nvSpPr>
          <p:cNvPr id="24" name="Tekstvak 4"/>
          <p:cNvSpPr txBox="1"/>
          <p:nvPr/>
        </p:nvSpPr>
        <p:spPr>
          <a:xfrm>
            <a:off x="2729521" y="3152358"/>
            <a:ext cx="8799871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pl-PL" sz="1400" b="1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1400" b="1" dirty="0" err="1">
                <a:latin typeface="Arial" charset="0"/>
                <a:cs typeface="Arial" charset="0"/>
              </a:rPr>
              <a:t>Projeto</a:t>
            </a:r>
            <a:r>
              <a:rPr lang="en-GB" sz="1400" b="1" dirty="0">
                <a:latin typeface="Arial" charset="0"/>
                <a:cs typeface="Arial" charset="0"/>
              </a:rPr>
              <a:t> nº: 2016-1-PL01-KA203-026293</a:t>
            </a:r>
            <a:endParaRPr lang="pl-PL" sz="1400" b="1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pl-PL" sz="1400" b="1" dirty="0">
              <a:latin typeface="Arial" charset="0"/>
              <a:cs typeface="Arial" charset="0"/>
            </a:endParaRPr>
          </a:p>
        </p:txBody>
      </p:sp>
      <p:sp>
        <p:nvSpPr>
          <p:cNvPr id="25" name="Tytuł 1"/>
          <p:cNvSpPr txBox="1">
            <a:spLocks/>
          </p:cNvSpPr>
          <p:nvPr/>
        </p:nvSpPr>
        <p:spPr>
          <a:xfrm>
            <a:off x="2154684" y="1527539"/>
            <a:ext cx="9579460" cy="18107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latin typeface="Arial" charset="0"/>
                <a:cs typeface="Arial" charset="0"/>
              </a:rPr>
              <a:t>Innovative Learning Approaches for Implementation of Lean Thinking to Enhance </a:t>
            </a:r>
            <a:br>
              <a:rPr lang="pl-PL" sz="3000" b="1" dirty="0">
                <a:latin typeface="Arial" charset="0"/>
                <a:cs typeface="Arial" charset="0"/>
              </a:rPr>
            </a:br>
            <a:r>
              <a:rPr lang="en-US" sz="3000" b="1" dirty="0">
                <a:latin typeface="Arial" charset="0"/>
                <a:cs typeface="Arial" charset="0"/>
              </a:rPr>
              <a:t>Office and Knowledge Work Productivity</a:t>
            </a:r>
            <a:endParaRPr lang="pl-PL" sz="3000" b="1" dirty="0">
              <a:latin typeface="Arial" charset="0"/>
              <a:cs typeface="Arial" charset="0"/>
            </a:endParaRPr>
          </a:p>
        </p:txBody>
      </p:sp>
      <p:sp>
        <p:nvSpPr>
          <p:cNvPr id="26" name="Tytuł 1"/>
          <p:cNvSpPr txBox="1">
            <a:spLocks/>
          </p:cNvSpPr>
          <p:nvPr/>
        </p:nvSpPr>
        <p:spPr>
          <a:xfrm>
            <a:off x="2182335" y="514107"/>
            <a:ext cx="8446287" cy="11636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000" b="1" dirty="0" err="1">
                <a:latin typeface="Arial" charset="0"/>
                <a:cs typeface="Arial" charset="0"/>
              </a:rPr>
              <a:t>Título</a:t>
            </a:r>
            <a:r>
              <a:rPr lang="en-GB" sz="3000" b="1" dirty="0">
                <a:latin typeface="Arial" charset="0"/>
                <a:cs typeface="Arial" charset="0"/>
              </a:rPr>
              <a:t> do </a:t>
            </a:r>
            <a:r>
              <a:rPr lang="en-GB" sz="3000" b="1" dirty="0" err="1">
                <a:latin typeface="Arial" charset="0"/>
                <a:cs typeface="Arial" charset="0"/>
              </a:rPr>
              <a:t>Projeto</a:t>
            </a:r>
            <a:endParaRPr lang="pl-PL" sz="3000" b="1" dirty="0">
              <a:latin typeface="Arial" charset="0"/>
              <a:cs typeface="Arial" charset="0"/>
            </a:endParaRPr>
          </a:p>
        </p:txBody>
      </p:sp>
      <p:sp>
        <p:nvSpPr>
          <p:cNvPr id="27" name="Prostokąt 14">
            <a:extLst>
              <a:ext uri="{FF2B5EF4-FFF2-40B4-BE49-F238E27FC236}">
                <a16:creationId xmlns:a16="http://schemas.microsoft.com/office/drawing/2014/main" id="{7319CF87-7380-461B-AEEA-78636859669D}"/>
              </a:ext>
            </a:extLst>
          </p:cNvPr>
          <p:cNvSpPr/>
          <p:nvPr/>
        </p:nvSpPr>
        <p:spPr>
          <a:xfrm>
            <a:off x="4311674" y="5889974"/>
            <a:ext cx="6316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PT" dirty="0"/>
              <a:t>Esta publicação está licenciada sob a Creative </a:t>
            </a:r>
            <a:r>
              <a:rPr lang="pt-PT" dirty="0" err="1"/>
              <a:t>Commons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Attribution-</a:t>
            </a:r>
            <a:r>
              <a:rPr lang="en-US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ShareAlike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 4.0 International License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(CC BY-SA 4.0).</a:t>
            </a:r>
          </a:p>
        </p:txBody>
      </p:sp>
    </p:spTree>
    <p:extLst>
      <p:ext uri="{BB962C8B-B14F-4D97-AF65-F5344CB8AC3E}">
        <p14:creationId xmlns:p14="http://schemas.microsoft.com/office/powerpoint/2010/main" val="4080642609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 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3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403232" y="1879600"/>
            <a:ext cx="73471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1 + 1 = </a:t>
            </a:r>
            <a:r>
              <a:rPr lang="it-IT" sz="11500" b="1" dirty="0">
                <a:solidFill>
                  <a:srgbClr val="FF0000"/>
                </a:solidFill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426661" y="4389713"/>
            <a:ext cx="5036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AMARELO</a:t>
            </a:r>
            <a:r>
              <a:rPr lang="it-IT" sz="4800" i="1" dirty="0"/>
              <a:t> </a:t>
            </a:r>
            <a:endParaRPr lang="it-IT" sz="1400" i="1" dirty="0"/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2C48A806-3722-404E-9D54-38A69638B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165576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4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13880" y="1879600"/>
            <a:ext cx="82304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31 + 17 = </a:t>
            </a:r>
            <a:r>
              <a:rPr lang="it-IT" sz="11500" b="1" dirty="0">
                <a:solidFill>
                  <a:srgbClr val="FF0000"/>
                </a:solidFill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133089" y="4389713"/>
            <a:ext cx="5044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AMARELO</a:t>
            </a:r>
            <a:endParaRPr lang="it-IT" sz="1400" i="1" dirty="0"/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AEF96312-EE0B-4876-AB74-6A66FB352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257218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5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13880" y="1564632"/>
            <a:ext cx="823043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Computador KO</a:t>
            </a:r>
            <a:endParaRPr lang="it-IT" sz="4000" b="1" dirty="0"/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5962B9E6-3B1B-44AC-905F-D38A55C4D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71734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6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1826229" y="1879600"/>
            <a:ext cx="106070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18 + 1 + 37= </a:t>
            </a:r>
            <a:r>
              <a:rPr lang="it-IT" sz="11500" b="1" dirty="0">
                <a:solidFill>
                  <a:srgbClr val="FF0000"/>
                </a:solidFill>
              </a:rPr>
              <a:t>()</a:t>
            </a:r>
            <a:r>
              <a:rPr lang="it-IT" sz="11500" b="1" dirty="0"/>
              <a:t>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BRANCO</a:t>
            </a:r>
            <a:endParaRPr lang="it-IT" sz="1400" i="1" dirty="0"/>
          </a:p>
        </p:txBody>
      </p:sp>
      <p:pic>
        <p:nvPicPr>
          <p:cNvPr id="12" name="Obraz 1" descr="Creative Commons License">
            <a:extLst>
              <a:ext uri="{FF2B5EF4-FFF2-40B4-BE49-F238E27FC236}">
                <a16:creationId xmlns:a16="http://schemas.microsoft.com/office/drawing/2014/main" id="{A162D0A8-D640-4728-A040-4865A4D71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14660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7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403232" y="1879600"/>
            <a:ext cx="87409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500" b="1" dirty="0"/>
              <a:t> + 1 - 99 = () </a:t>
            </a:r>
            <a:endParaRPr lang="it-IT" sz="40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014445" y="4389713"/>
            <a:ext cx="5787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0000"/>
                </a:highlight>
              </a:rPr>
              <a:t>VERMELHO</a:t>
            </a:r>
            <a:endParaRPr lang="it-IT" sz="1400" i="1" dirty="0">
              <a:highlight>
                <a:srgbClr val="FF0000"/>
              </a:highlight>
            </a:endParaRPr>
          </a:p>
        </p:txBody>
      </p:sp>
      <p:sp>
        <p:nvSpPr>
          <p:cNvPr id="16" name="CasellaDiTesto 15"/>
          <p:cNvSpPr txBox="1"/>
          <p:nvPr/>
        </p:nvSpPr>
        <p:spPr>
          <a:xfrm rot="10800000">
            <a:off x="1816457" y="1789103"/>
            <a:ext cx="3708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 </a:t>
            </a:r>
            <a:r>
              <a:rPr lang="it-IT" sz="11500" b="1" u="sng" dirty="0"/>
              <a:t>66</a:t>
            </a:r>
            <a:endParaRPr lang="it-IT" sz="4400" b="1" u="sng" dirty="0"/>
          </a:p>
        </p:txBody>
      </p:sp>
      <p:pic>
        <p:nvPicPr>
          <p:cNvPr id="14" name="Obraz 1" descr="Creative Commons License">
            <a:extLst>
              <a:ext uri="{FF2B5EF4-FFF2-40B4-BE49-F238E27FC236}">
                <a16:creationId xmlns:a16="http://schemas.microsoft.com/office/drawing/2014/main" id="{4F20DDFF-C443-400D-8ECE-348EF8994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23116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8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480084" y="1329726"/>
            <a:ext cx="90553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1111 + F = </a:t>
            </a:r>
            <a:r>
              <a:rPr lang="it-IT" sz="13800" b="1" dirty="0">
                <a:solidFill>
                  <a:schemeClr val="accent6"/>
                </a:solidFill>
              </a:rPr>
              <a:t>()</a:t>
            </a:r>
            <a:r>
              <a:rPr lang="it-IT" sz="13800" b="1" dirty="0"/>
              <a:t> </a:t>
            </a:r>
            <a:endParaRPr lang="it-IT" sz="44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00FF00"/>
                </a:highlight>
              </a:rPr>
              <a:t>BRANCO</a:t>
            </a:r>
            <a:endParaRPr lang="it-IT" sz="14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881764" y="3175562"/>
            <a:ext cx="104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SISTEMABINÁRIO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377787" y="3175562"/>
            <a:ext cx="172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SISTEMA</a:t>
            </a:r>
          </a:p>
          <a:p>
            <a:pPr algn="ctr"/>
            <a:r>
              <a:rPr lang="it-IT" dirty="0"/>
              <a:t>HEXADECIMAL</a:t>
            </a:r>
          </a:p>
        </p:txBody>
      </p:sp>
      <p:pic>
        <p:nvPicPr>
          <p:cNvPr id="16" name="Obraz 1" descr="Creative Commons License">
            <a:extLst>
              <a:ext uri="{FF2B5EF4-FFF2-40B4-BE49-F238E27FC236}">
                <a16:creationId xmlns:a16="http://schemas.microsoft.com/office/drawing/2014/main" id="{41F8E903-1693-45DB-90C8-11DA6739B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184404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160733" y="81626"/>
            <a:ext cx="1926856" cy="67028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087589" y="0"/>
            <a:ext cx="10084321" cy="6761029"/>
          </a:xfrm>
          <a:prstGeom prst="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546" y="96765"/>
            <a:ext cx="2654714" cy="75829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9" y="239151"/>
            <a:ext cx="1637071" cy="1427190"/>
          </a:xfrm>
          <a:prstGeom prst="rect">
            <a:avLst/>
          </a:prstGeom>
        </p:spPr>
      </p:pic>
      <p:sp>
        <p:nvSpPr>
          <p:cNvPr id="13" name="Symbol zastępczy numeru slajdu 6"/>
          <p:cNvSpPr txBox="1">
            <a:spLocks/>
          </p:cNvSpPr>
          <p:nvPr/>
        </p:nvSpPr>
        <p:spPr>
          <a:xfrm>
            <a:off x="660032" y="5683873"/>
            <a:ext cx="850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4AA4A48-4D23-43D7-A1B5-5069863354E2}" type="slidenum">
              <a:rPr lang="en-US" sz="3000" smtClean="0">
                <a:solidFill>
                  <a:schemeClr val="tx1"/>
                </a:solidFill>
              </a:rPr>
              <a:pPr algn="ctr"/>
              <a:t>9</a:t>
            </a:fld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15" name="Immagine 14" descr="Logo Centofor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2904" y="1879600"/>
            <a:ext cx="1817780" cy="4572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2913879" y="1697064"/>
            <a:ext cx="82304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800" b="1" dirty="0"/>
              <a:t>V + MC = </a:t>
            </a:r>
            <a:r>
              <a:rPr lang="it-IT" sz="13800" b="1" dirty="0">
                <a:solidFill>
                  <a:srgbClr val="0070C0"/>
                </a:solidFill>
              </a:rPr>
              <a:t>()</a:t>
            </a:r>
            <a:r>
              <a:rPr lang="it-IT" sz="13800" b="1" dirty="0"/>
              <a:t> </a:t>
            </a:r>
            <a:endParaRPr lang="it-IT" sz="44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558219" y="4389713"/>
            <a:ext cx="4618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/>
              <a:t>CARTÃO: </a:t>
            </a:r>
            <a:r>
              <a:rPr lang="it-IT" sz="4800" i="1" dirty="0">
                <a:highlight>
                  <a:srgbClr val="FFFF00"/>
                </a:highlight>
              </a:rPr>
              <a:t>BRANCO</a:t>
            </a:r>
            <a:r>
              <a:rPr lang="it-IT" sz="4800" i="1" dirty="0"/>
              <a:t> </a:t>
            </a:r>
            <a:endParaRPr lang="it-IT" sz="1400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623036" y="3637227"/>
            <a:ext cx="260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NUMERAÇÃO ROMANA</a:t>
            </a:r>
          </a:p>
        </p:txBody>
      </p:sp>
      <p:pic>
        <p:nvPicPr>
          <p:cNvPr id="14" name="Obraz 1" descr="Creative Commons License">
            <a:extLst>
              <a:ext uri="{FF2B5EF4-FFF2-40B4-BE49-F238E27FC236}">
                <a16:creationId xmlns:a16="http://schemas.microsoft.com/office/drawing/2014/main" id="{A7458D5A-2B4F-483C-A06B-9A04B5A7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9" y="6181724"/>
            <a:ext cx="103346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ILA-LEAN</a:t>
            </a:r>
            <a:r>
              <a:rPr lang="pl-PL" dirty="0">
                <a:solidFill>
                  <a:schemeClr val="tx1"/>
                </a:solidFill>
              </a:rPr>
              <a:t> Projet</a:t>
            </a:r>
            <a:r>
              <a:rPr lang="pt-PT" dirty="0">
                <a:solidFill>
                  <a:schemeClr val="tx1"/>
                </a:solidFill>
              </a:rPr>
              <a:t>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PT" dirty="0">
                <a:solidFill>
                  <a:schemeClr val="tx1"/>
                </a:solidFill>
              </a:rPr>
              <a:t>nº</a:t>
            </a:r>
            <a:r>
              <a:rPr lang="pl-PL" dirty="0">
                <a:solidFill>
                  <a:schemeClr val="tx1"/>
                </a:solidFill>
              </a:rPr>
              <a:t> 2016-1-PL01-KA203-026293 - 2016-2018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5472"/>
      </p:ext>
    </p:extLst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469</Words>
  <Application>Microsoft Office PowerPoint</Application>
  <PresentationFormat>Panoramiczny</PresentationFormat>
  <Paragraphs>125</Paragraphs>
  <Slides>18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Motyw pakietu Office</vt:lpstr>
      <vt:lpstr>JOGO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Dorota</dc:creator>
  <cp:lastModifiedBy>Dorota</cp:lastModifiedBy>
  <cp:revision>192</cp:revision>
  <dcterms:created xsi:type="dcterms:W3CDTF">2017-02-01T20:12:17Z</dcterms:created>
  <dcterms:modified xsi:type="dcterms:W3CDTF">2018-09-07T16:22:38Z</dcterms:modified>
</cp:coreProperties>
</file>