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97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73" r:id="rId6"/>
    <p:sldId id="260" r:id="rId7"/>
    <p:sldId id="261" r:id="rId8"/>
    <p:sldId id="262" r:id="rId9"/>
    <p:sldId id="263" r:id="rId10"/>
    <p:sldId id="274" r:id="rId11"/>
    <p:sldId id="264" r:id="rId12"/>
    <p:sldId id="265" r:id="rId13"/>
    <p:sldId id="266" r:id="rId14"/>
    <p:sldId id="271" r:id="rId15"/>
    <p:sldId id="269" r:id="rId16"/>
    <p:sldId id="275" r:id="rId17"/>
    <p:sldId id="268" r:id="rId18"/>
    <p:sldId id="270" r:id="rId19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78" autoAdjust="0"/>
    <p:restoredTop sz="95064" autoAdjust="0"/>
  </p:normalViewPr>
  <p:slideViewPr>
    <p:cSldViewPr snapToGrid="0">
      <p:cViewPr varScale="1">
        <p:scale>
          <a:sx n="69" d="100"/>
          <a:sy n="69" d="100"/>
        </p:scale>
        <p:origin x="70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9DC330-370C-4D01-BFCD-B628C6BCC920}" type="datetimeFigureOut">
              <a:rPr lang="en-US" smtClean="0"/>
              <a:pPr/>
              <a:t>9/7/2018</a:t>
            </a:fld>
            <a:endParaRPr lang="en-US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BDDCF9-0581-4DE8-B71E-0014485F77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662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89381F1-4538-4027-9B65-B6F368267B14}" type="slidenum">
              <a:rPr lang="nl-BE" altLang="pl-PL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2</a:t>
            </a:fld>
            <a:endParaRPr lang="nl-BE" altLang="pl-PL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277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l-BE" altLang="pl-PL"/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64752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89381F1-4538-4027-9B65-B6F368267B14}" type="slidenum">
              <a:rPr lang="nl-BE" altLang="pl-PL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11</a:t>
            </a:fld>
            <a:endParaRPr lang="nl-BE" altLang="pl-PL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277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l-BE" altLang="pl-PL"/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PT" altLang="pl-PL"/>
          </a:p>
        </p:txBody>
      </p:sp>
    </p:spTree>
    <p:extLst>
      <p:ext uri="{BB962C8B-B14F-4D97-AF65-F5344CB8AC3E}">
        <p14:creationId xmlns:p14="http://schemas.microsoft.com/office/powerpoint/2010/main" val="10012559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89381F1-4538-4027-9B65-B6F368267B14}" type="slidenum">
              <a:rPr lang="nl-BE" altLang="pl-PL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12</a:t>
            </a:fld>
            <a:endParaRPr lang="nl-BE" altLang="pl-PL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277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l-BE" altLang="pl-PL"/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PT" altLang="pl-PL"/>
          </a:p>
        </p:txBody>
      </p:sp>
    </p:spTree>
    <p:extLst>
      <p:ext uri="{BB962C8B-B14F-4D97-AF65-F5344CB8AC3E}">
        <p14:creationId xmlns:p14="http://schemas.microsoft.com/office/powerpoint/2010/main" val="20427230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89381F1-4538-4027-9B65-B6F368267B14}" type="slidenum">
              <a:rPr lang="nl-BE" altLang="pl-PL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13</a:t>
            </a:fld>
            <a:endParaRPr lang="nl-BE" altLang="pl-PL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277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l-BE" altLang="pl-PL"/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PT" altLang="pl-PL"/>
          </a:p>
        </p:txBody>
      </p:sp>
    </p:spTree>
    <p:extLst>
      <p:ext uri="{BB962C8B-B14F-4D97-AF65-F5344CB8AC3E}">
        <p14:creationId xmlns:p14="http://schemas.microsoft.com/office/powerpoint/2010/main" val="6614151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89381F1-4538-4027-9B65-B6F368267B14}" type="slidenum">
              <a:rPr lang="nl-BE" altLang="pl-PL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14</a:t>
            </a:fld>
            <a:endParaRPr lang="nl-BE" altLang="pl-PL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277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l-BE" altLang="pl-PL"/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PT" altLang="pl-PL"/>
          </a:p>
        </p:txBody>
      </p:sp>
    </p:spTree>
    <p:extLst>
      <p:ext uri="{BB962C8B-B14F-4D97-AF65-F5344CB8AC3E}">
        <p14:creationId xmlns:p14="http://schemas.microsoft.com/office/powerpoint/2010/main" val="18633335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89381F1-4538-4027-9B65-B6F368267B14}" type="slidenum">
              <a:rPr lang="nl-BE" altLang="pl-PL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15</a:t>
            </a:fld>
            <a:endParaRPr lang="nl-BE" altLang="pl-PL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277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l-BE" altLang="pl-PL"/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PT" altLang="pl-PL"/>
          </a:p>
        </p:txBody>
      </p:sp>
    </p:spTree>
    <p:extLst>
      <p:ext uri="{BB962C8B-B14F-4D97-AF65-F5344CB8AC3E}">
        <p14:creationId xmlns:p14="http://schemas.microsoft.com/office/powerpoint/2010/main" val="16717642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89381F1-4538-4027-9B65-B6F368267B14}" type="slidenum">
              <a:rPr lang="nl-BE" altLang="pl-PL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16</a:t>
            </a:fld>
            <a:endParaRPr lang="nl-BE" altLang="pl-PL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277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l-BE" altLang="pl-PL"/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PT" altLang="pl-PL"/>
          </a:p>
        </p:txBody>
      </p:sp>
    </p:spTree>
    <p:extLst>
      <p:ext uri="{BB962C8B-B14F-4D97-AF65-F5344CB8AC3E}">
        <p14:creationId xmlns:p14="http://schemas.microsoft.com/office/powerpoint/2010/main" val="7969780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89381F1-4538-4027-9B65-B6F368267B14}" type="slidenum">
              <a:rPr lang="nl-BE" altLang="pl-PL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17</a:t>
            </a:fld>
            <a:endParaRPr lang="nl-BE" altLang="pl-PL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277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l-BE" altLang="pl-PL"/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PT" altLang="pl-PL"/>
          </a:p>
        </p:txBody>
      </p:sp>
    </p:spTree>
    <p:extLst>
      <p:ext uri="{BB962C8B-B14F-4D97-AF65-F5344CB8AC3E}">
        <p14:creationId xmlns:p14="http://schemas.microsoft.com/office/powerpoint/2010/main" val="23572849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89381F1-4538-4027-9B65-B6F368267B14}" type="slidenum">
              <a:rPr lang="nl-BE" altLang="pl-PL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18</a:t>
            </a:fld>
            <a:endParaRPr lang="nl-BE" altLang="pl-PL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277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l-BE" altLang="pl-PL"/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PT" altLang="pl-PL"/>
          </a:p>
        </p:txBody>
      </p:sp>
    </p:spTree>
    <p:extLst>
      <p:ext uri="{BB962C8B-B14F-4D97-AF65-F5344CB8AC3E}">
        <p14:creationId xmlns:p14="http://schemas.microsoft.com/office/powerpoint/2010/main" val="10340713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89381F1-4538-4027-9B65-B6F368267B14}" type="slidenum">
              <a:rPr lang="nl-BE" altLang="pl-PL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3</a:t>
            </a:fld>
            <a:endParaRPr lang="nl-BE" altLang="pl-PL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277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l-BE" altLang="pl-PL"/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PT" altLang="pl-PL"/>
          </a:p>
        </p:txBody>
      </p:sp>
    </p:spTree>
    <p:extLst>
      <p:ext uri="{BB962C8B-B14F-4D97-AF65-F5344CB8AC3E}">
        <p14:creationId xmlns:p14="http://schemas.microsoft.com/office/powerpoint/2010/main" val="29159103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89381F1-4538-4027-9B65-B6F368267B14}" type="slidenum">
              <a:rPr lang="nl-BE" altLang="pl-PL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4</a:t>
            </a:fld>
            <a:endParaRPr lang="nl-BE" altLang="pl-PL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277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l-BE" altLang="pl-PL"/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PT" altLang="pl-PL"/>
          </a:p>
        </p:txBody>
      </p:sp>
    </p:spTree>
    <p:extLst>
      <p:ext uri="{BB962C8B-B14F-4D97-AF65-F5344CB8AC3E}">
        <p14:creationId xmlns:p14="http://schemas.microsoft.com/office/powerpoint/2010/main" val="21687328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89381F1-4538-4027-9B65-B6F368267B14}" type="slidenum">
              <a:rPr lang="nl-BE" altLang="pl-PL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5</a:t>
            </a:fld>
            <a:endParaRPr lang="nl-BE" altLang="pl-PL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277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l-BE" altLang="pl-PL"/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PT" altLang="pl-PL"/>
          </a:p>
        </p:txBody>
      </p:sp>
    </p:spTree>
    <p:extLst>
      <p:ext uri="{BB962C8B-B14F-4D97-AF65-F5344CB8AC3E}">
        <p14:creationId xmlns:p14="http://schemas.microsoft.com/office/powerpoint/2010/main" val="6534210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89381F1-4538-4027-9B65-B6F368267B14}" type="slidenum">
              <a:rPr lang="nl-BE" altLang="pl-PL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6</a:t>
            </a:fld>
            <a:endParaRPr lang="nl-BE" altLang="pl-PL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277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l-BE" altLang="pl-PL"/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PT" altLang="pl-PL"/>
          </a:p>
        </p:txBody>
      </p:sp>
    </p:spTree>
    <p:extLst>
      <p:ext uri="{BB962C8B-B14F-4D97-AF65-F5344CB8AC3E}">
        <p14:creationId xmlns:p14="http://schemas.microsoft.com/office/powerpoint/2010/main" val="9755678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89381F1-4538-4027-9B65-B6F368267B14}" type="slidenum">
              <a:rPr lang="nl-BE" altLang="pl-PL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7</a:t>
            </a:fld>
            <a:endParaRPr lang="nl-BE" altLang="pl-PL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277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l-BE" altLang="pl-PL"/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PT" altLang="pl-PL"/>
          </a:p>
        </p:txBody>
      </p:sp>
    </p:spTree>
    <p:extLst>
      <p:ext uri="{BB962C8B-B14F-4D97-AF65-F5344CB8AC3E}">
        <p14:creationId xmlns:p14="http://schemas.microsoft.com/office/powerpoint/2010/main" val="41899377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89381F1-4538-4027-9B65-B6F368267B14}" type="slidenum">
              <a:rPr lang="nl-BE" altLang="pl-PL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8</a:t>
            </a:fld>
            <a:endParaRPr lang="nl-BE" altLang="pl-PL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277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l-BE" altLang="pl-PL"/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PT" altLang="pl-PL"/>
          </a:p>
        </p:txBody>
      </p:sp>
    </p:spTree>
    <p:extLst>
      <p:ext uri="{BB962C8B-B14F-4D97-AF65-F5344CB8AC3E}">
        <p14:creationId xmlns:p14="http://schemas.microsoft.com/office/powerpoint/2010/main" val="11819030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89381F1-4538-4027-9B65-B6F368267B14}" type="slidenum">
              <a:rPr lang="nl-BE" altLang="pl-PL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9</a:t>
            </a:fld>
            <a:endParaRPr lang="nl-BE" altLang="pl-PL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277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l-BE" altLang="pl-PL"/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PT" altLang="pl-PL"/>
          </a:p>
        </p:txBody>
      </p:sp>
    </p:spTree>
    <p:extLst>
      <p:ext uri="{BB962C8B-B14F-4D97-AF65-F5344CB8AC3E}">
        <p14:creationId xmlns:p14="http://schemas.microsoft.com/office/powerpoint/2010/main" val="10758610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89381F1-4538-4027-9B65-B6F368267B14}" type="slidenum">
              <a:rPr lang="nl-BE" altLang="pl-PL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10</a:t>
            </a:fld>
            <a:endParaRPr lang="nl-BE" altLang="pl-PL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277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l-BE" altLang="pl-PL"/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PT" altLang="pl-PL"/>
          </a:p>
        </p:txBody>
      </p:sp>
    </p:spTree>
    <p:extLst>
      <p:ext uri="{BB962C8B-B14F-4D97-AF65-F5344CB8AC3E}">
        <p14:creationId xmlns:p14="http://schemas.microsoft.com/office/powerpoint/2010/main" val="1426909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1-02-2017</a:t>
            </a: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ILA-LEAN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A4A48-4D23-43D7-A1B5-5069863354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585837"/>
      </p:ext>
    </p:extLst>
  </p:cSld>
  <p:clrMapOvr>
    <a:masterClrMapping/>
  </p:clrMapOvr>
  <p:transition advClick="0" advTm="12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1-02-2017</a:t>
            </a: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ILA-LEAN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A4A48-4D23-43D7-A1B5-5069863354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148021"/>
      </p:ext>
    </p:extLst>
  </p:cSld>
  <p:clrMapOvr>
    <a:masterClrMapping/>
  </p:clrMapOvr>
  <p:transition advClick="0" advTm="12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1-02-2017</a:t>
            </a: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ILA-LEAN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A4A48-4D23-43D7-A1B5-5069863354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833069"/>
      </p:ext>
    </p:extLst>
  </p:cSld>
  <p:clrMapOvr>
    <a:masterClrMapping/>
  </p:clrMapOvr>
  <p:transition advClick="0" advTm="12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1-02-2017</a:t>
            </a: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ILA-LEAN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A4A48-4D23-43D7-A1B5-5069863354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040175"/>
      </p:ext>
    </p:extLst>
  </p:cSld>
  <p:clrMapOvr>
    <a:masterClrMapping/>
  </p:clrMapOvr>
  <p:transition advClick="0" advTm="12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1-02-2017</a:t>
            </a: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ILA-LEAN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A4A48-4D23-43D7-A1B5-5069863354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627674"/>
      </p:ext>
    </p:extLst>
  </p:cSld>
  <p:clrMapOvr>
    <a:masterClrMapping/>
  </p:clrMapOvr>
  <p:transition advClick="0" advTm="12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1-02-2017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ILA-LEAN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A4A48-4D23-43D7-A1B5-5069863354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536785"/>
      </p:ext>
    </p:extLst>
  </p:cSld>
  <p:clrMapOvr>
    <a:masterClrMapping/>
  </p:clrMapOvr>
  <p:transition advClick="0" advTm="12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1-02-2017</a:t>
            </a: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ILA-LEAN</a:t>
            </a: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A4A48-4D23-43D7-A1B5-5069863354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337448"/>
      </p:ext>
    </p:extLst>
  </p:cSld>
  <p:clrMapOvr>
    <a:masterClrMapping/>
  </p:clrMapOvr>
  <p:transition advClick="0" advTm="12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1-02-2017</a:t>
            </a: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ILA-LEAN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A4A48-4D23-43D7-A1B5-5069863354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986862"/>
      </p:ext>
    </p:extLst>
  </p:cSld>
  <p:clrMapOvr>
    <a:masterClrMapping/>
  </p:clrMapOvr>
  <p:transition advClick="0" advTm="12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1-02-2017</a:t>
            </a: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ILA-LEAN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A4A48-4D23-43D7-A1B5-5069863354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374114"/>
      </p:ext>
    </p:extLst>
  </p:cSld>
  <p:clrMapOvr>
    <a:masterClrMapping/>
  </p:clrMapOvr>
  <p:transition advClick="0" advTm="12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1-02-2017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ILA-LEAN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A4A48-4D23-43D7-A1B5-5069863354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320204"/>
      </p:ext>
    </p:extLst>
  </p:cSld>
  <p:clrMapOvr>
    <a:masterClrMapping/>
  </p:clrMapOvr>
  <p:transition advClick="0" advTm="12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1-02-2017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ILA-LEAN</a:t>
            </a:r>
            <a:endParaRPr lang="en-US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A4A48-4D23-43D7-A1B5-5069863354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670023"/>
      </p:ext>
    </p:extLst>
  </p:cSld>
  <p:clrMapOvr>
    <a:masterClrMapping/>
  </p:clrMapOvr>
  <p:transition advClick="0" advTm="12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1-02-2017</a:t>
            </a: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ILA-LEAN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AA4A48-4D23-43D7-A1B5-5069863354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70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98" r:id="rId1"/>
    <p:sldLayoutId id="2147484399" r:id="rId2"/>
    <p:sldLayoutId id="2147484400" r:id="rId3"/>
    <p:sldLayoutId id="2147484401" r:id="rId4"/>
    <p:sldLayoutId id="2147484402" r:id="rId5"/>
    <p:sldLayoutId id="2147484403" r:id="rId6"/>
    <p:sldLayoutId id="2147484404" r:id="rId7"/>
    <p:sldLayoutId id="2147484405" r:id="rId8"/>
    <p:sldLayoutId id="2147484406" r:id="rId9"/>
    <p:sldLayoutId id="2147484407" r:id="rId10"/>
    <p:sldLayoutId id="2147484408" r:id="rId11"/>
  </p:sldLayoutIdLst>
  <p:transition advClick="0" advTm="12000"/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3.jpe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reativecommons.org/licenses/by-sa/4.0/legalcode" TargetMode="External"/><Relationship Id="rId11" Type="http://schemas.openxmlformats.org/officeDocument/2006/relationships/image" Target="../media/image11.png"/><Relationship Id="rId5" Type="http://schemas.openxmlformats.org/officeDocument/2006/relationships/image" Target="../media/image4.png"/><Relationship Id="rId10" Type="http://schemas.openxmlformats.org/officeDocument/2006/relationships/image" Target="../media/image10.png"/><Relationship Id="rId4" Type="http://schemas.openxmlformats.org/officeDocument/2006/relationships/image" Target="../media/image6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/>
        </p:nvSpPr>
        <p:spPr>
          <a:xfrm>
            <a:off x="0" y="2404927"/>
            <a:ext cx="12192000" cy="293958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8230" y="88488"/>
            <a:ext cx="2316454" cy="2019474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6312" y="575129"/>
            <a:ext cx="3388965" cy="968029"/>
          </a:xfrm>
          <a:prstGeom prst="rect">
            <a:avLst/>
          </a:prstGeom>
        </p:spPr>
      </p:pic>
      <p:sp>
        <p:nvSpPr>
          <p:cNvPr id="9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0" y="5344511"/>
            <a:ext cx="12192000" cy="1513490"/>
          </a:xfrm>
        </p:spPr>
        <p:txBody>
          <a:bodyPr/>
          <a:lstStyle/>
          <a:p>
            <a:r>
              <a:rPr lang="pl-PL" sz="1800" i="1" dirty="0">
                <a:solidFill>
                  <a:schemeClr val="tx1"/>
                </a:solidFill>
              </a:rPr>
              <a:t>„</a:t>
            </a:r>
            <a:r>
              <a:rPr lang="en-US" sz="1800" i="1" dirty="0">
                <a:solidFill>
                  <a:schemeClr val="tx1"/>
                </a:solidFill>
              </a:rPr>
              <a:t>Innovative Learning Approaches for Implementation of Lean Thinking to Enhance Office and Knowledge Work Productivity</a:t>
            </a:r>
            <a:r>
              <a:rPr lang="pl-PL" sz="1800" i="1" dirty="0">
                <a:solidFill>
                  <a:schemeClr val="tx1"/>
                </a:solidFill>
              </a:rPr>
              <a:t>”</a:t>
            </a:r>
          </a:p>
          <a:p>
            <a:endParaRPr lang="pl-PL" sz="1800" dirty="0">
              <a:solidFill>
                <a:schemeClr val="tx1"/>
              </a:solidFill>
            </a:endParaRPr>
          </a:p>
          <a:p>
            <a:r>
              <a:rPr lang="pl-PL" sz="1800" i="1" dirty="0">
                <a:solidFill>
                  <a:schemeClr val="tx1"/>
                </a:solidFill>
              </a:rPr>
              <a:t>ILA-LEAN Project No 2016-1-PL01-KA203-026293    </a:t>
            </a:r>
          </a:p>
          <a:p>
            <a:r>
              <a:rPr lang="pl-PL" sz="1800" i="1" dirty="0">
                <a:solidFill>
                  <a:schemeClr val="tx1"/>
                </a:solidFill>
              </a:rPr>
              <a:t>2016-2018</a:t>
            </a:r>
          </a:p>
        </p:txBody>
      </p:sp>
      <p:pic>
        <p:nvPicPr>
          <p:cNvPr id="10" name="Immagine 9" descr="Logo Centofor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52403"/>
            <a:ext cx="4023360" cy="1011936"/>
          </a:xfrm>
          <a:prstGeom prst="rect">
            <a:avLst/>
          </a:prstGeom>
        </p:spPr>
      </p:pic>
      <p:sp>
        <p:nvSpPr>
          <p:cNvPr id="11" name="AutoShape 2"/>
          <p:cNvSpPr>
            <a:spLocks noGrp="1" noChangeArrowheads="1"/>
          </p:cNvSpPr>
          <p:nvPr>
            <p:ph type="ctrTitle"/>
          </p:nvPr>
        </p:nvSpPr>
        <p:spPr>
          <a:xfrm>
            <a:off x="611622" y="2490867"/>
            <a:ext cx="10733649" cy="1172675"/>
          </a:xfrm>
        </p:spPr>
        <p:txBody>
          <a:bodyPr>
            <a:noAutofit/>
          </a:bodyPr>
          <a:lstStyle/>
          <a:p>
            <a:r>
              <a:rPr lang="pl-PL" altLang="it-IT" sz="8000" dirty="0"/>
              <a:t>GRA </a:t>
            </a:r>
            <a:r>
              <a:rPr lang="it-IT" altLang="it-IT" sz="8000" dirty="0"/>
              <a:t>5S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3877056" y="3582380"/>
            <a:ext cx="51084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/>
              <a:t>KARTY – POKAZ SLAJDÓW</a:t>
            </a:r>
            <a:endParaRPr lang="it-IT" sz="3200" dirty="0"/>
          </a:p>
          <a:p>
            <a:endParaRPr lang="it-IT" sz="3200" dirty="0"/>
          </a:p>
        </p:txBody>
      </p:sp>
      <p:pic>
        <p:nvPicPr>
          <p:cNvPr id="13" name="Obraz 1" descr="Creative Commons License">
            <a:extLst>
              <a:ext uri="{FF2B5EF4-FFF2-40B4-BE49-F238E27FC236}">
                <a16:creationId xmlns:a16="http://schemas.microsoft.com/office/drawing/2014/main" id="{87A9EC05-F4B8-47DE-80C8-31A6269930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91" y="6423482"/>
            <a:ext cx="1033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Symbol zastępczy daty 2">
            <a:extLst>
              <a:ext uri="{FF2B5EF4-FFF2-40B4-BE49-F238E27FC236}">
                <a16:creationId xmlns:a16="http://schemas.microsoft.com/office/drawing/2014/main" id="{A1D2B4C1-6FFC-4881-8755-1B8DC8ED87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97563" y="6404388"/>
            <a:ext cx="946138" cy="357189"/>
          </a:xfrm>
        </p:spPr>
        <p:txBody>
          <a:bodyPr/>
          <a:lstStyle/>
          <a:p>
            <a:pPr algn="ctr"/>
            <a:r>
              <a:rPr lang="pl-PL" sz="2200" dirty="0">
                <a:solidFill>
                  <a:schemeClr val="tx1"/>
                </a:solidFill>
              </a:rPr>
              <a:t>2018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15" name="Podtytuł 2">
            <a:extLst>
              <a:ext uri="{FF2B5EF4-FFF2-40B4-BE49-F238E27FC236}">
                <a16:creationId xmlns:a16="http://schemas.microsoft.com/office/drawing/2014/main" id="{DAEB11FF-6236-4E7A-8E4F-F4C4B2B9DB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8354" y="4331969"/>
            <a:ext cx="9741408" cy="1012541"/>
          </a:xfrm>
        </p:spPr>
        <p:txBody>
          <a:bodyPr>
            <a:normAutofit/>
          </a:bodyPr>
          <a:lstStyle/>
          <a:p>
            <a:r>
              <a:rPr lang="pl-PL" altLang="en-US" dirty="0" err="1"/>
              <a:t>Chiara</a:t>
            </a:r>
            <a:r>
              <a:rPr lang="pl-PL" altLang="en-US" dirty="0"/>
              <a:t> </a:t>
            </a:r>
            <a:r>
              <a:rPr lang="pl-PL" altLang="en-US" dirty="0" err="1"/>
              <a:t>Longhi</a:t>
            </a:r>
            <a:r>
              <a:rPr lang="pl-PL" altLang="en-US" dirty="0"/>
              <a:t>, </a:t>
            </a:r>
            <a:r>
              <a:rPr lang="pl-PL" altLang="en-US" dirty="0" err="1"/>
              <a:t>Gennaro</a:t>
            </a:r>
            <a:r>
              <a:rPr lang="pl-PL" altLang="en-US" dirty="0"/>
              <a:t> Opera</a:t>
            </a:r>
          </a:p>
          <a:p>
            <a:r>
              <a:rPr lang="pl-PL" altLang="en-US" i="1" dirty="0" err="1"/>
              <a:t>Centoform</a:t>
            </a:r>
            <a:r>
              <a:rPr lang="pl-PL" altLang="en-US" i="1" dirty="0"/>
              <a:t> </a:t>
            </a:r>
            <a:r>
              <a:rPr lang="pl-PL" altLang="en-US" i="1" dirty="0" err="1"/>
              <a:t>Srl</a:t>
            </a:r>
            <a:endParaRPr lang="pl-PL" altLang="en-US" i="1" dirty="0"/>
          </a:p>
        </p:txBody>
      </p:sp>
    </p:spTree>
    <p:extLst>
      <p:ext uri="{BB962C8B-B14F-4D97-AF65-F5344CB8AC3E}">
        <p14:creationId xmlns:p14="http://schemas.microsoft.com/office/powerpoint/2010/main" val="2657904121"/>
      </p:ext>
    </p:extLst>
  </p:cSld>
  <p:clrMapOvr>
    <a:masterClrMapping/>
  </p:clrMapOvr>
  <p:transition advClick="0" advTm="1200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 10"/>
          <p:cNvSpPr/>
          <p:nvPr/>
        </p:nvSpPr>
        <p:spPr>
          <a:xfrm>
            <a:off x="160733" y="81626"/>
            <a:ext cx="1926856" cy="670281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2087589" y="0"/>
            <a:ext cx="10084321" cy="6761029"/>
          </a:xfrm>
          <a:prstGeom prst="rect">
            <a:avLst/>
          </a:prstGeom>
          <a:solidFill>
            <a:schemeClr val="bg1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3546" y="96765"/>
            <a:ext cx="2654714" cy="758297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69" y="239151"/>
            <a:ext cx="1637071" cy="1427190"/>
          </a:xfrm>
          <a:prstGeom prst="rect">
            <a:avLst/>
          </a:prstGeom>
        </p:spPr>
      </p:pic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ILA-LEAN</a:t>
            </a:r>
            <a:r>
              <a:rPr lang="pl-PL" dirty="0">
                <a:solidFill>
                  <a:schemeClr val="tx1"/>
                </a:solidFill>
              </a:rPr>
              <a:t> Project No 2016-1-PL01-KA203-026293 - 2016-2018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Symbol zastępczy numeru slajdu 6"/>
          <p:cNvSpPr txBox="1">
            <a:spLocks/>
          </p:cNvSpPr>
          <p:nvPr/>
        </p:nvSpPr>
        <p:spPr>
          <a:xfrm>
            <a:off x="660032" y="5683873"/>
            <a:ext cx="8501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4AA4A48-4D23-43D7-A1B5-5069863354E2}" type="slidenum">
              <a:rPr lang="en-US" sz="3000" smtClean="0">
                <a:solidFill>
                  <a:schemeClr val="tx1"/>
                </a:solidFill>
              </a:rPr>
              <a:pPr algn="ctr"/>
              <a:t>10</a:t>
            </a:fld>
            <a:endParaRPr lang="en-US" sz="3000" dirty="0">
              <a:solidFill>
                <a:schemeClr val="tx1"/>
              </a:solidFill>
            </a:endParaRPr>
          </a:p>
        </p:txBody>
      </p:sp>
      <p:pic>
        <p:nvPicPr>
          <p:cNvPr id="15" name="Immagine 14" descr="Logo Centofor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2904" y="1879600"/>
            <a:ext cx="1817780" cy="457200"/>
          </a:xfrm>
          <a:prstGeom prst="rect">
            <a:avLst/>
          </a:prstGeom>
        </p:spPr>
      </p:pic>
      <p:sp>
        <p:nvSpPr>
          <p:cNvPr id="19" name="CasellaDiTesto 18"/>
          <p:cNvSpPr txBox="1"/>
          <p:nvPr/>
        </p:nvSpPr>
        <p:spPr>
          <a:xfrm>
            <a:off x="2245397" y="823737"/>
            <a:ext cx="9130029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8800" b="1" dirty="0"/>
              <a:t>Wykonujesz pracę swojego kolegi będącego na wakacjach</a:t>
            </a:r>
            <a:endParaRPr lang="it-IT" sz="8800" b="1" dirty="0"/>
          </a:p>
        </p:txBody>
      </p:sp>
      <p:pic>
        <p:nvPicPr>
          <p:cNvPr id="12" name="Obraz 1" descr="Creative Commons License">
            <a:extLst>
              <a:ext uri="{FF2B5EF4-FFF2-40B4-BE49-F238E27FC236}">
                <a16:creationId xmlns:a16="http://schemas.microsoft.com/office/drawing/2014/main" id="{24171592-6C93-4D1C-A51B-DA4A8A91FB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29" y="6181724"/>
            <a:ext cx="1033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3384346"/>
      </p:ext>
    </p:extLst>
  </p:cSld>
  <p:clrMapOvr>
    <a:masterClrMapping/>
  </p:clrMapOvr>
  <p:transition advClick="0" advTm="12000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 10"/>
          <p:cNvSpPr/>
          <p:nvPr/>
        </p:nvSpPr>
        <p:spPr>
          <a:xfrm>
            <a:off x="160733" y="81626"/>
            <a:ext cx="1926856" cy="670281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2087589" y="0"/>
            <a:ext cx="10084321" cy="6761029"/>
          </a:xfrm>
          <a:prstGeom prst="rect">
            <a:avLst/>
          </a:prstGeom>
          <a:solidFill>
            <a:schemeClr val="bg1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3546" y="96765"/>
            <a:ext cx="2654714" cy="758297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69" y="239151"/>
            <a:ext cx="1637071" cy="1427190"/>
          </a:xfrm>
          <a:prstGeom prst="rect">
            <a:avLst/>
          </a:prstGeom>
        </p:spPr>
      </p:pic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ILA-LEAN</a:t>
            </a:r>
            <a:r>
              <a:rPr lang="pl-PL" dirty="0">
                <a:solidFill>
                  <a:schemeClr val="tx1"/>
                </a:solidFill>
              </a:rPr>
              <a:t> Project No 2016-1-PL01-KA203-026293 - 2016-2018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Symbol zastępczy numeru slajdu 6"/>
          <p:cNvSpPr txBox="1">
            <a:spLocks/>
          </p:cNvSpPr>
          <p:nvPr/>
        </p:nvSpPr>
        <p:spPr>
          <a:xfrm>
            <a:off x="660032" y="5683873"/>
            <a:ext cx="8501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4AA4A48-4D23-43D7-A1B5-5069863354E2}" type="slidenum">
              <a:rPr lang="en-US" sz="3000" smtClean="0">
                <a:solidFill>
                  <a:schemeClr val="tx1"/>
                </a:solidFill>
              </a:rPr>
              <a:pPr algn="ctr"/>
              <a:t>11</a:t>
            </a:fld>
            <a:endParaRPr lang="en-US" sz="3000" dirty="0">
              <a:solidFill>
                <a:schemeClr val="tx1"/>
              </a:solidFill>
            </a:endParaRPr>
          </a:p>
        </p:txBody>
      </p:sp>
      <p:pic>
        <p:nvPicPr>
          <p:cNvPr id="15" name="Immagine 14" descr="Logo Centofor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2904" y="1879600"/>
            <a:ext cx="1817780" cy="4572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sellaDiTesto 18"/>
              <p:cNvSpPr txBox="1"/>
              <p:nvPr/>
            </p:nvSpPr>
            <p:spPr>
              <a:xfrm>
                <a:off x="1902640" y="1879600"/>
                <a:ext cx="9900154" cy="22639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it-IT" sz="13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13800" b="1" i="1" smtClean="0"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it-IT" sz="138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it-IT" sz="13800" b="1" dirty="0"/>
                  <a:t> + 1 = </a:t>
                </a:r>
                <a:r>
                  <a:rPr lang="it-IT" sz="13800" b="1" dirty="0">
                    <a:solidFill>
                      <a:srgbClr val="0070C0"/>
                    </a:solidFill>
                  </a:rPr>
                  <a:t>()</a:t>
                </a:r>
                <a:r>
                  <a:rPr lang="it-IT" sz="13800" b="1" dirty="0"/>
                  <a:t> </a:t>
                </a:r>
                <a:endParaRPr lang="it-IT" sz="4400" b="1" dirty="0"/>
              </a:p>
            </p:txBody>
          </p:sp>
        </mc:Choice>
        <mc:Fallback xmlns="">
          <p:sp>
            <p:nvSpPr>
              <p:cNvPr id="19" name="CasellaDiTesto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2640" y="1879600"/>
                <a:ext cx="9900154" cy="2263953"/>
              </a:xfrm>
              <a:prstGeom prst="rect">
                <a:avLst/>
              </a:prstGeom>
              <a:blipFill>
                <a:blip r:embed="rId6" cstate="print"/>
                <a:stretch>
                  <a:fillRect t="-18817" b="-4408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CasellaDiTesto 21"/>
          <p:cNvSpPr txBox="1"/>
          <p:nvPr/>
        </p:nvSpPr>
        <p:spPr>
          <a:xfrm>
            <a:off x="4558219" y="4389713"/>
            <a:ext cx="46189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i="1" dirty="0"/>
              <a:t>KARTA</a:t>
            </a:r>
            <a:r>
              <a:rPr lang="it-IT" sz="4800" i="1" dirty="0"/>
              <a:t>: </a:t>
            </a:r>
            <a:r>
              <a:rPr lang="pl-PL" sz="4800" i="1" dirty="0">
                <a:highlight>
                  <a:srgbClr val="FFFF00"/>
                </a:highlight>
              </a:rPr>
              <a:t>ŻÓŁTA</a:t>
            </a:r>
            <a:r>
              <a:rPr lang="it-IT" sz="4800" i="1" dirty="0"/>
              <a:t> </a:t>
            </a:r>
            <a:endParaRPr lang="it-IT" sz="1400" i="1" dirty="0"/>
          </a:p>
        </p:txBody>
      </p:sp>
      <p:pic>
        <p:nvPicPr>
          <p:cNvPr id="12" name="Obraz 1" descr="Creative Commons License">
            <a:extLst>
              <a:ext uri="{FF2B5EF4-FFF2-40B4-BE49-F238E27FC236}">
                <a16:creationId xmlns:a16="http://schemas.microsoft.com/office/drawing/2014/main" id="{7FCB013D-B12F-41B1-AF8A-AE676BD732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29" y="6181724"/>
            <a:ext cx="1033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86727"/>
      </p:ext>
    </p:extLst>
  </p:cSld>
  <p:clrMapOvr>
    <a:masterClrMapping/>
  </p:clrMapOvr>
  <p:transition advClick="0" advTm="12000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 10"/>
          <p:cNvSpPr/>
          <p:nvPr/>
        </p:nvSpPr>
        <p:spPr>
          <a:xfrm>
            <a:off x="160733" y="81626"/>
            <a:ext cx="1926856" cy="670281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2087589" y="0"/>
            <a:ext cx="10084321" cy="6761029"/>
          </a:xfrm>
          <a:prstGeom prst="rect">
            <a:avLst/>
          </a:prstGeom>
          <a:solidFill>
            <a:schemeClr val="bg1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3546" y="96765"/>
            <a:ext cx="2654714" cy="758297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69" y="239151"/>
            <a:ext cx="1637071" cy="1427190"/>
          </a:xfrm>
          <a:prstGeom prst="rect">
            <a:avLst/>
          </a:prstGeom>
        </p:spPr>
      </p:pic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ILA-LEAN</a:t>
            </a:r>
            <a:r>
              <a:rPr lang="pl-PL" dirty="0">
                <a:solidFill>
                  <a:schemeClr val="tx1"/>
                </a:solidFill>
              </a:rPr>
              <a:t> Project No 2016-1-PL01-KA203-026293 - 2016-2018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Symbol zastępczy numeru slajdu 6"/>
          <p:cNvSpPr txBox="1">
            <a:spLocks/>
          </p:cNvSpPr>
          <p:nvPr/>
        </p:nvSpPr>
        <p:spPr>
          <a:xfrm>
            <a:off x="660032" y="5683873"/>
            <a:ext cx="8501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4AA4A48-4D23-43D7-A1B5-5069863354E2}" type="slidenum">
              <a:rPr lang="en-US" sz="3000" smtClean="0">
                <a:solidFill>
                  <a:schemeClr val="tx1"/>
                </a:solidFill>
              </a:rPr>
              <a:pPr algn="ctr"/>
              <a:t>12</a:t>
            </a:fld>
            <a:endParaRPr lang="en-US" sz="3000" dirty="0">
              <a:solidFill>
                <a:schemeClr val="tx1"/>
              </a:solidFill>
            </a:endParaRPr>
          </a:p>
        </p:txBody>
      </p:sp>
      <p:pic>
        <p:nvPicPr>
          <p:cNvPr id="15" name="Immagine 14" descr="Logo Centofor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2904" y="1879600"/>
            <a:ext cx="1817780" cy="457200"/>
          </a:xfrm>
          <a:prstGeom prst="rect">
            <a:avLst/>
          </a:prstGeom>
        </p:spPr>
      </p:pic>
      <p:sp>
        <p:nvSpPr>
          <p:cNvPr id="19" name="CasellaDiTesto 18"/>
          <p:cNvSpPr txBox="1"/>
          <p:nvPr/>
        </p:nvSpPr>
        <p:spPr>
          <a:xfrm>
            <a:off x="2062855" y="1592054"/>
            <a:ext cx="971737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7200" b="1" dirty="0"/>
              <a:t>❾1 </a:t>
            </a:r>
            <a:r>
              <a:rPr lang="it-IT" sz="11500" b="1" dirty="0"/>
              <a:t>- </a:t>
            </a:r>
            <a:r>
              <a:rPr lang="it-IT" sz="4400" b="1" dirty="0"/>
              <a:t>1 </a:t>
            </a:r>
            <a:r>
              <a:rPr lang="it-IT" sz="13800" b="1" dirty="0"/>
              <a:t>–</a:t>
            </a:r>
            <a:r>
              <a:rPr lang="it-IT" sz="11500" b="1" dirty="0"/>
              <a:t> </a:t>
            </a:r>
            <a:r>
              <a:rPr lang="it-IT" sz="4400" b="1" dirty="0"/>
              <a:t>MDLV </a:t>
            </a:r>
            <a:r>
              <a:rPr lang="it-IT" sz="11500" b="1" dirty="0"/>
              <a:t>= </a:t>
            </a:r>
            <a:r>
              <a:rPr lang="it-IT" sz="13800" b="1" dirty="0">
                <a:solidFill>
                  <a:srgbClr val="0070C0"/>
                </a:solidFill>
              </a:rPr>
              <a:t>()</a:t>
            </a:r>
            <a:r>
              <a:rPr lang="it-IT" sz="13800" b="1" dirty="0"/>
              <a:t> </a:t>
            </a:r>
            <a:endParaRPr lang="it-IT" sz="4400" b="1" dirty="0"/>
          </a:p>
        </p:txBody>
      </p:sp>
      <p:sp>
        <p:nvSpPr>
          <p:cNvPr id="22" name="CasellaDiTesto 21"/>
          <p:cNvSpPr txBox="1"/>
          <p:nvPr/>
        </p:nvSpPr>
        <p:spPr>
          <a:xfrm>
            <a:off x="3767329" y="4389713"/>
            <a:ext cx="54098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i="1" dirty="0"/>
              <a:t>KARTA</a:t>
            </a:r>
            <a:r>
              <a:rPr lang="it-IT" sz="4800" i="1" dirty="0"/>
              <a:t>: </a:t>
            </a:r>
            <a:r>
              <a:rPr lang="pl-PL" sz="4800" i="1" dirty="0">
                <a:highlight>
                  <a:srgbClr val="FFFF00"/>
                </a:highlight>
              </a:rPr>
              <a:t>CZERWONA</a:t>
            </a:r>
            <a:r>
              <a:rPr lang="it-IT" sz="4800" i="1" dirty="0"/>
              <a:t> </a:t>
            </a:r>
            <a:endParaRPr lang="it-IT" sz="1400" i="1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6848924" y="3458490"/>
            <a:ext cx="2608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SYSTEM RZYMSKI</a:t>
            </a:r>
            <a:endParaRPr lang="it-IT" dirty="0"/>
          </a:p>
        </p:txBody>
      </p:sp>
      <p:pic>
        <p:nvPicPr>
          <p:cNvPr id="14" name="Obraz 1" descr="Creative Commons License">
            <a:extLst>
              <a:ext uri="{FF2B5EF4-FFF2-40B4-BE49-F238E27FC236}">
                <a16:creationId xmlns:a16="http://schemas.microsoft.com/office/drawing/2014/main" id="{9659BB5C-FBBD-4589-AA80-EBB02AE6E4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29" y="6181724"/>
            <a:ext cx="1033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0907565"/>
      </p:ext>
    </p:extLst>
  </p:cSld>
  <p:clrMapOvr>
    <a:masterClrMapping/>
  </p:clrMapOvr>
  <p:transition advClick="0" advTm="12000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 10"/>
          <p:cNvSpPr/>
          <p:nvPr/>
        </p:nvSpPr>
        <p:spPr>
          <a:xfrm>
            <a:off x="160733" y="81626"/>
            <a:ext cx="1926856" cy="670281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2040038" y="0"/>
            <a:ext cx="10084321" cy="6761029"/>
          </a:xfrm>
          <a:prstGeom prst="rect">
            <a:avLst/>
          </a:prstGeom>
          <a:solidFill>
            <a:schemeClr val="bg1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3546" y="96765"/>
            <a:ext cx="2654714" cy="758297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69" y="239151"/>
            <a:ext cx="1637071" cy="1427190"/>
          </a:xfrm>
          <a:prstGeom prst="rect">
            <a:avLst/>
          </a:prstGeom>
        </p:spPr>
      </p:pic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ILA-LEAN</a:t>
            </a:r>
            <a:r>
              <a:rPr lang="pl-PL" dirty="0">
                <a:solidFill>
                  <a:schemeClr val="tx1"/>
                </a:solidFill>
              </a:rPr>
              <a:t> Project No 2016-1-PL01-KA203-026293 - 2016-2018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Symbol zastępczy numeru slajdu 6"/>
          <p:cNvSpPr txBox="1">
            <a:spLocks/>
          </p:cNvSpPr>
          <p:nvPr/>
        </p:nvSpPr>
        <p:spPr>
          <a:xfrm>
            <a:off x="660032" y="5683873"/>
            <a:ext cx="8501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4AA4A48-4D23-43D7-A1B5-5069863354E2}" type="slidenum">
              <a:rPr lang="en-US" sz="3000" smtClean="0">
                <a:solidFill>
                  <a:schemeClr val="tx1"/>
                </a:solidFill>
              </a:rPr>
              <a:pPr algn="ctr"/>
              <a:t>13</a:t>
            </a:fld>
            <a:endParaRPr lang="en-US" sz="3000" dirty="0">
              <a:solidFill>
                <a:schemeClr val="tx1"/>
              </a:solidFill>
            </a:endParaRPr>
          </a:p>
        </p:txBody>
      </p:sp>
      <p:pic>
        <p:nvPicPr>
          <p:cNvPr id="15" name="Immagine 14" descr="Logo Centofor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2904" y="1879600"/>
            <a:ext cx="1817780" cy="457200"/>
          </a:xfrm>
          <a:prstGeom prst="rect">
            <a:avLst/>
          </a:prstGeom>
        </p:spPr>
      </p:pic>
      <p:sp>
        <p:nvSpPr>
          <p:cNvPr id="19" name="CasellaDiTesto 18"/>
          <p:cNvSpPr txBox="1"/>
          <p:nvPr/>
        </p:nvSpPr>
        <p:spPr>
          <a:xfrm>
            <a:off x="2581428" y="1980435"/>
            <a:ext cx="866282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8800" b="1" dirty="0"/>
              <a:t>1010 - 200 + V = </a:t>
            </a:r>
            <a:r>
              <a:rPr lang="it-IT" sz="8800" b="1" dirty="0">
                <a:solidFill>
                  <a:schemeClr val="accent6"/>
                </a:solidFill>
              </a:rPr>
              <a:t>()</a:t>
            </a:r>
            <a:r>
              <a:rPr lang="it-IT" sz="8800" b="1" dirty="0"/>
              <a:t> </a:t>
            </a:r>
            <a:endParaRPr lang="it-IT" sz="3200" b="1" dirty="0"/>
          </a:p>
        </p:txBody>
      </p:sp>
      <p:sp>
        <p:nvSpPr>
          <p:cNvPr id="22" name="CasellaDiTesto 21"/>
          <p:cNvSpPr txBox="1"/>
          <p:nvPr/>
        </p:nvSpPr>
        <p:spPr>
          <a:xfrm>
            <a:off x="4558219" y="4389713"/>
            <a:ext cx="46189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i="1" dirty="0"/>
              <a:t>KARTA</a:t>
            </a:r>
            <a:r>
              <a:rPr lang="it-IT" sz="4800" i="1" dirty="0"/>
              <a:t>: </a:t>
            </a:r>
            <a:r>
              <a:rPr lang="pl-PL" sz="4800" i="1" dirty="0">
                <a:highlight>
                  <a:srgbClr val="FFFF00"/>
                </a:highlight>
              </a:rPr>
              <a:t>BIAŁA</a:t>
            </a:r>
            <a:r>
              <a:rPr lang="it-IT" sz="4800" i="1" dirty="0"/>
              <a:t> </a:t>
            </a:r>
            <a:endParaRPr lang="it-IT" sz="1400" i="1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7481970" y="3175562"/>
            <a:ext cx="26089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SYSTEM </a:t>
            </a:r>
          </a:p>
          <a:p>
            <a:pPr algn="ctr"/>
            <a:r>
              <a:rPr lang="pl-PL" dirty="0"/>
              <a:t>RZYMSKI</a:t>
            </a:r>
            <a:endParaRPr lang="it-IT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3418472" y="3262017"/>
            <a:ext cx="1047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 SYSTEM</a:t>
            </a:r>
            <a:endParaRPr lang="pl-PL" dirty="0"/>
          </a:p>
          <a:p>
            <a:pPr algn="ctr"/>
            <a:r>
              <a:rPr lang="pl-PL" dirty="0"/>
              <a:t>BINARNY</a:t>
            </a:r>
            <a:endParaRPr lang="it-IT" dirty="0"/>
          </a:p>
        </p:txBody>
      </p:sp>
      <p:pic>
        <p:nvPicPr>
          <p:cNvPr id="16" name="Obraz 1" descr="Creative Commons License">
            <a:extLst>
              <a:ext uri="{FF2B5EF4-FFF2-40B4-BE49-F238E27FC236}">
                <a16:creationId xmlns:a16="http://schemas.microsoft.com/office/drawing/2014/main" id="{66AF06AB-29DB-4957-9B48-65E0A70761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29" y="6181724"/>
            <a:ext cx="1033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1466405"/>
      </p:ext>
    </p:extLst>
  </p:cSld>
  <p:clrMapOvr>
    <a:masterClrMapping/>
  </p:clrMapOvr>
  <p:transition advClick="0" advTm="12000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 10"/>
          <p:cNvSpPr/>
          <p:nvPr/>
        </p:nvSpPr>
        <p:spPr>
          <a:xfrm>
            <a:off x="160733" y="81626"/>
            <a:ext cx="1926856" cy="670281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1958671" y="0"/>
            <a:ext cx="10084321" cy="6761029"/>
          </a:xfrm>
          <a:prstGeom prst="rect">
            <a:avLst/>
          </a:prstGeom>
          <a:solidFill>
            <a:schemeClr val="bg1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3546" y="96765"/>
            <a:ext cx="2654714" cy="758297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69" y="239151"/>
            <a:ext cx="1637071" cy="1427190"/>
          </a:xfrm>
          <a:prstGeom prst="rect">
            <a:avLst/>
          </a:prstGeom>
        </p:spPr>
      </p:pic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ILA-LEAN</a:t>
            </a:r>
            <a:r>
              <a:rPr lang="pl-PL" dirty="0">
                <a:solidFill>
                  <a:schemeClr val="tx1"/>
                </a:solidFill>
              </a:rPr>
              <a:t> Project No 2016-1-PL01-KA203-026293 - 2016-2018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Symbol zastępczy numeru slajdu 6"/>
          <p:cNvSpPr txBox="1">
            <a:spLocks/>
          </p:cNvSpPr>
          <p:nvPr/>
        </p:nvSpPr>
        <p:spPr>
          <a:xfrm>
            <a:off x="660032" y="5683873"/>
            <a:ext cx="8501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4AA4A48-4D23-43D7-A1B5-5069863354E2}" type="slidenum">
              <a:rPr lang="en-US" sz="3000" smtClean="0">
                <a:solidFill>
                  <a:schemeClr val="tx1"/>
                </a:solidFill>
              </a:rPr>
              <a:pPr algn="ctr"/>
              <a:t>14</a:t>
            </a:fld>
            <a:endParaRPr lang="en-US" sz="3000" dirty="0">
              <a:solidFill>
                <a:schemeClr val="tx1"/>
              </a:solidFill>
            </a:endParaRPr>
          </a:p>
        </p:txBody>
      </p:sp>
      <p:pic>
        <p:nvPicPr>
          <p:cNvPr id="15" name="Immagine 14" descr="Logo Centofor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2904" y="1879600"/>
            <a:ext cx="1817780" cy="457200"/>
          </a:xfrm>
          <a:prstGeom prst="rect">
            <a:avLst/>
          </a:prstGeom>
        </p:spPr>
      </p:pic>
      <p:sp>
        <p:nvSpPr>
          <p:cNvPr id="19" name="CasellaDiTesto 18"/>
          <p:cNvSpPr txBox="1"/>
          <p:nvPr/>
        </p:nvSpPr>
        <p:spPr>
          <a:xfrm>
            <a:off x="2439294" y="1282736"/>
            <a:ext cx="938090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3800" b="1" dirty="0"/>
              <a:t>1001 + D = </a:t>
            </a:r>
            <a:r>
              <a:rPr lang="it-IT" sz="13800" b="1" dirty="0">
                <a:solidFill>
                  <a:schemeClr val="accent6"/>
                </a:solidFill>
                <a:highlight>
                  <a:srgbClr val="000080"/>
                </a:highlight>
              </a:rPr>
              <a:t>()</a:t>
            </a:r>
            <a:r>
              <a:rPr lang="it-IT" sz="13800" b="1" dirty="0"/>
              <a:t> </a:t>
            </a:r>
            <a:endParaRPr lang="it-IT" sz="4400" b="1" dirty="0"/>
          </a:p>
        </p:txBody>
      </p:sp>
      <p:sp>
        <p:nvSpPr>
          <p:cNvPr id="22" name="CasellaDiTesto 21"/>
          <p:cNvSpPr txBox="1"/>
          <p:nvPr/>
        </p:nvSpPr>
        <p:spPr>
          <a:xfrm>
            <a:off x="4558219" y="4389713"/>
            <a:ext cx="46189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i="1" dirty="0"/>
              <a:t>KARTA</a:t>
            </a:r>
            <a:r>
              <a:rPr lang="it-IT" sz="4800" i="1" dirty="0"/>
              <a:t>: </a:t>
            </a:r>
            <a:r>
              <a:rPr lang="pl-PL" sz="4800" i="1" dirty="0">
                <a:solidFill>
                  <a:srgbClr val="FF0000"/>
                </a:solidFill>
                <a:highlight>
                  <a:srgbClr val="00FF00"/>
                </a:highlight>
              </a:rPr>
              <a:t>BI</a:t>
            </a:r>
            <a:r>
              <a:rPr lang="pl-PL" sz="4800" i="1" dirty="0">
                <a:highlight>
                  <a:srgbClr val="00FF00"/>
                </a:highlight>
              </a:rPr>
              <a:t>AŁA</a:t>
            </a:r>
            <a:r>
              <a:rPr lang="it-IT" sz="4800" i="1" dirty="0"/>
              <a:t> </a:t>
            </a:r>
            <a:endParaRPr lang="it-IT" sz="1400" i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3881764" y="3175562"/>
            <a:ext cx="1047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 SYSTEM</a:t>
            </a:r>
            <a:endParaRPr lang="pl-PL" dirty="0"/>
          </a:p>
          <a:p>
            <a:pPr algn="ctr"/>
            <a:r>
              <a:rPr lang="pl-PL" dirty="0"/>
              <a:t>BINARNY</a:t>
            </a:r>
            <a:endParaRPr lang="it-IT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7377787" y="3175562"/>
            <a:ext cx="1721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 SYSTEM</a:t>
            </a:r>
            <a:endParaRPr lang="pl-PL" dirty="0"/>
          </a:p>
          <a:p>
            <a:pPr algn="ctr"/>
            <a:r>
              <a:rPr lang="pl-PL" dirty="0"/>
              <a:t>SZESNASTKOWY</a:t>
            </a:r>
            <a:endParaRPr lang="it-IT" dirty="0"/>
          </a:p>
        </p:txBody>
      </p:sp>
      <p:sp>
        <p:nvSpPr>
          <p:cNvPr id="16" name="Rettangolo 15"/>
          <p:cNvSpPr/>
          <p:nvPr/>
        </p:nvSpPr>
        <p:spPr>
          <a:xfrm>
            <a:off x="2192425" y="1084539"/>
            <a:ext cx="8763641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5400" b="1" dirty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LEAN TO SYSTEMATYCZNA METODA ELIMINACJI STRAT W PROCESIE.</a:t>
            </a:r>
          </a:p>
          <a:p>
            <a:pPr algn="ctr"/>
            <a:r>
              <a:rPr lang="pl-PL" sz="5400" b="1" dirty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PIERWSZE PRZYKŁADY LEAN POJAWIŁY SIĘ W CZASACH </a:t>
            </a:r>
          </a:p>
          <a:p>
            <a:pPr algn="ctr"/>
            <a:r>
              <a:rPr lang="pl-PL" sz="5400" b="1" dirty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B. FRANKLINA</a:t>
            </a:r>
            <a:endParaRPr lang="it-IT" sz="5400" b="1" cap="none" spc="0" dirty="0">
              <a:ln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pic>
        <p:nvPicPr>
          <p:cNvPr id="17" name="Obraz 1" descr="Creative Commons License">
            <a:extLst>
              <a:ext uri="{FF2B5EF4-FFF2-40B4-BE49-F238E27FC236}">
                <a16:creationId xmlns:a16="http://schemas.microsoft.com/office/drawing/2014/main" id="{4EA9209C-B1AF-4C63-A1D1-E6633E729F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29" y="6181724"/>
            <a:ext cx="1033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2713651"/>
      </p:ext>
    </p:extLst>
  </p:cSld>
  <p:clrMapOvr>
    <a:masterClrMapping/>
  </p:clrMapOvr>
  <p:transition advClick="0" advTm="12000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 10"/>
          <p:cNvSpPr/>
          <p:nvPr/>
        </p:nvSpPr>
        <p:spPr>
          <a:xfrm>
            <a:off x="160733" y="81626"/>
            <a:ext cx="1926856" cy="670281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2087589" y="0"/>
            <a:ext cx="10084321" cy="6761029"/>
          </a:xfrm>
          <a:prstGeom prst="rect">
            <a:avLst/>
          </a:prstGeom>
          <a:solidFill>
            <a:schemeClr val="bg1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3546" y="96765"/>
            <a:ext cx="2654714" cy="758297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69" y="239151"/>
            <a:ext cx="1637071" cy="1427190"/>
          </a:xfrm>
          <a:prstGeom prst="rect">
            <a:avLst/>
          </a:prstGeom>
        </p:spPr>
      </p:pic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ILA-LEAN</a:t>
            </a:r>
            <a:r>
              <a:rPr lang="pl-PL" dirty="0">
                <a:solidFill>
                  <a:schemeClr val="tx1"/>
                </a:solidFill>
              </a:rPr>
              <a:t> Project No 2016-1-PL01-KA203-026293 - 2016-2018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Symbol zastępczy numeru slajdu 6"/>
          <p:cNvSpPr txBox="1">
            <a:spLocks/>
          </p:cNvSpPr>
          <p:nvPr/>
        </p:nvSpPr>
        <p:spPr>
          <a:xfrm>
            <a:off x="660032" y="5683873"/>
            <a:ext cx="8501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4AA4A48-4D23-43D7-A1B5-5069863354E2}" type="slidenum">
              <a:rPr lang="en-US" sz="3000" smtClean="0">
                <a:solidFill>
                  <a:schemeClr val="tx1"/>
                </a:solidFill>
              </a:rPr>
              <a:pPr algn="ctr"/>
              <a:t>15</a:t>
            </a:fld>
            <a:endParaRPr lang="en-US" sz="3000" dirty="0">
              <a:solidFill>
                <a:schemeClr val="tx1"/>
              </a:solidFill>
            </a:endParaRPr>
          </a:p>
        </p:txBody>
      </p:sp>
      <p:pic>
        <p:nvPicPr>
          <p:cNvPr id="15" name="Immagine 14" descr="Logo Centofor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2904" y="1879600"/>
            <a:ext cx="1817780" cy="457200"/>
          </a:xfrm>
          <a:prstGeom prst="rect">
            <a:avLst/>
          </a:prstGeom>
        </p:spPr>
      </p:pic>
      <p:sp>
        <p:nvSpPr>
          <p:cNvPr id="19" name="CasellaDiTesto 18"/>
          <p:cNvSpPr txBox="1"/>
          <p:nvPr/>
        </p:nvSpPr>
        <p:spPr>
          <a:xfrm>
            <a:off x="1826229" y="1879600"/>
            <a:ext cx="1060704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500" b="1" dirty="0"/>
              <a:t>18 + 1 + 37= </a:t>
            </a:r>
            <a:r>
              <a:rPr lang="it-IT" sz="11500" b="1" dirty="0">
                <a:solidFill>
                  <a:srgbClr val="FF0000"/>
                </a:solidFill>
              </a:rPr>
              <a:t>()</a:t>
            </a:r>
            <a:r>
              <a:rPr lang="it-IT" sz="11500" b="1" dirty="0"/>
              <a:t> </a:t>
            </a:r>
            <a:endParaRPr lang="it-IT" sz="4000" b="1" dirty="0"/>
          </a:p>
        </p:txBody>
      </p:sp>
      <p:sp>
        <p:nvSpPr>
          <p:cNvPr id="22" name="CasellaDiTesto 21"/>
          <p:cNvSpPr txBox="1"/>
          <p:nvPr/>
        </p:nvSpPr>
        <p:spPr>
          <a:xfrm>
            <a:off x="4558219" y="4389713"/>
            <a:ext cx="46189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i="1" dirty="0"/>
              <a:t>KARTA</a:t>
            </a:r>
            <a:r>
              <a:rPr lang="it-IT" sz="4800" i="1" dirty="0"/>
              <a:t>: </a:t>
            </a:r>
            <a:r>
              <a:rPr lang="pl-PL" sz="4800" i="1" dirty="0">
                <a:highlight>
                  <a:srgbClr val="FFFF00"/>
                </a:highlight>
              </a:rPr>
              <a:t>BIAŁA</a:t>
            </a:r>
            <a:endParaRPr lang="it-IT" sz="1400" i="1" dirty="0"/>
          </a:p>
        </p:txBody>
      </p:sp>
      <p:sp>
        <p:nvSpPr>
          <p:cNvPr id="12" name="Rettangolo 11"/>
          <p:cNvSpPr/>
          <p:nvPr/>
        </p:nvSpPr>
        <p:spPr>
          <a:xfrm>
            <a:off x="2062855" y="841357"/>
            <a:ext cx="10092506" cy="50783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>
                <a:ln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PO PIERWSZE BEZPIECZEŃSTWO</a:t>
            </a:r>
            <a:r>
              <a:rPr lang="it-IT" sz="5400" b="1" dirty="0">
                <a:ln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!!!</a:t>
            </a:r>
          </a:p>
          <a:p>
            <a:pPr algn="ctr"/>
            <a:r>
              <a:rPr lang="pl-PL" sz="5400" b="1" dirty="0">
                <a:ln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PO PIERWSZE BEZPIECZEŃSTWO</a:t>
            </a:r>
            <a:r>
              <a:rPr lang="it-IT" sz="5400" b="1" dirty="0">
                <a:ln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!!!</a:t>
            </a:r>
          </a:p>
          <a:p>
            <a:pPr algn="ctr"/>
            <a:r>
              <a:rPr lang="pl-PL" sz="5400" b="1" dirty="0">
                <a:ln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PO PIERWSZE BEZPIECZEŃSTWO</a:t>
            </a:r>
            <a:r>
              <a:rPr lang="it-IT" sz="5400" b="1" dirty="0">
                <a:ln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!!!</a:t>
            </a:r>
          </a:p>
          <a:p>
            <a:pPr algn="ctr"/>
            <a:r>
              <a:rPr lang="pl-PL" sz="5400" b="1" dirty="0">
                <a:ln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PO PIERWSZE BEZPIECZEŃSTWO</a:t>
            </a:r>
            <a:r>
              <a:rPr lang="it-IT" sz="5400" b="1" dirty="0">
                <a:ln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!!!</a:t>
            </a:r>
          </a:p>
          <a:p>
            <a:pPr algn="ctr"/>
            <a:r>
              <a:rPr lang="pl-PL" sz="5400" b="1" dirty="0">
                <a:ln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PO PIERWSZE BEZPIECZEŃSTWO</a:t>
            </a:r>
            <a:r>
              <a:rPr lang="it-IT" sz="5400" b="1" dirty="0">
                <a:ln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!!!</a:t>
            </a:r>
          </a:p>
          <a:p>
            <a:pPr algn="ctr"/>
            <a:r>
              <a:rPr lang="pl-PL" sz="5400" b="1" dirty="0">
                <a:ln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PO PIERWSZE BEZPIECZEŃSTWO</a:t>
            </a:r>
            <a:r>
              <a:rPr lang="it-IT" sz="5400" b="1" dirty="0">
                <a:ln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!!!</a:t>
            </a:r>
          </a:p>
        </p:txBody>
      </p:sp>
      <p:sp>
        <p:nvSpPr>
          <p:cNvPr id="5" name="Callout: freccia in su 4"/>
          <p:cNvSpPr/>
          <p:nvPr/>
        </p:nvSpPr>
        <p:spPr>
          <a:xfrm>
            <a:off x="9783036" y="3612511"/>
            <a:ext cx="2119211" cy="2307350"/>
          </a:xfrm>
          <a:prstGeom prst="up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CZERWONY JEST BŁĘDNY</a:t>
            </a:r>
            <a:r>
              <a:rPr lang="it-IT" dirty="0">
                <a:solidFill>
                  <a:schemeClr val="tx1"/>
                </a:solidFill>
              </a:rPr>
              <a:t>!</a:t>
            </a:r>
          </a:p>
          <a:p>
            <a:pPr algn="ctr"/>
            <a:r>
              <a:rPr lang="pl-PL" dirty="0">
                <a:solidFill>
                  <a:schemeClr val="tx1"/>
                </a:solidFill>
              </a:rPr>
              <a:t>WŁAŚCIWYM KOLOREM JEST </a:t>
            </a:r>
            <a:r>
              <a:rPr lang="pl-PL" sz="2000" b="1" dirty="0">
                <a:solidFill>
                  <a:srgbClr val="0070C0"/>
                </a:solidFill>
              </a:rPr>
              <a:t>CZARNY</a:t>
            </a:r>
            <a:endParaRPr lang="it-IT" b="1" dirty="0">
              <a:solidFill>
                <a:srgbClr val="0070C0"/>
              </a:solidFill>
            </a:endParaRPr>
          </a:p>
        </p:txBody>
      </p:sp>
      <p:pic>
        <p:nvPicPr>
          <p:cNvPr id="14" name="Obraz 1" descr="Creative Commons License">
            <a:extLst>
              <a:ext uri="{FF2B5EF4-FFF2-40B4-BE49-F238E27FC236}">
                <a16:creationId xmlns:a16="http://schemas.microsoft.com/office/drawing/2014/main" id="{FE6A8CCA-4FD2-4EBB-8055-93AED7DD19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29" y="6181724"/>
            <a:ext cx="1033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7486444"/>
      </p:ext>
    </p:extLst>
  </p:cSld>
  <p:clrMapOvr>
    <a:masterClrMapping/>
  </p:clrMapOvr>
  <p:transition advClick="0" advTm="12000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 10"/>
          <p:cNvSpPr/>
          <p:nvPr/>
        </p:nvSpPr>
        <p:spPr>
          <a:xfrm>
            <a:off x="160733" y="81626"/>
            <a:ext cx="1926856" cy="670281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2087589" y="0"/>
            <a:ext cx="10084321" cy="6761029"/>
          </a:xfrm>
          <a:prstGeom prst="rect">
            <a:avLst/>
          </a:prstGeom>
          <a:solidFill>
            <a:schemeClr val="bg1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3546" y="96765"/>
            <a:ext cx="2654714" cy="758297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69" y="239151"/>
            <a:ext cx="1637071" cy="1427190"/>
          </a:xfrm>
          <a:prstGeom prst="rect">
            <a:avLst/>
          </a:prstGeom>
        </p:spPr>
      </p:pic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ILA-LEAN</a:t>
            </a:r>
            <a:r>
              <a:rPr lang="pl-PL" dirty="0">
                <a:solidFill>
                  <a:schemeClr val="tx1"/>
                </a:solidFill>
              </a:rPr>
              <a:t> Project No 2016-1-PL01-KA203-026293 - 2016-2018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Symbol zastępczy numeru slajdu 6"/>
          <p:cNvSpPr txBox="1">
            <a:spLocks/>
          </p:cNvSpPr>
          <p:nvPr/>
        </p:nvSpPr>
        <p:spPr>
          <a:xfrm>
            <a:off x="660032" y="5683873"/>
            <a:ext cx="8501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4AA4A48-4D23-43D7-A1B5-5069863354E2}" type="slidenum">
              <a:rPr lang="en-US" sz="3000" smtClean="0">
                <a:solidFill>
                  <a:schemeClr val="tx1"/>
                </a:solidFill>
              </a:rPr>
              <a:pPr algn="ctr"/>
              <a:t>16</a:t>
            </a:fld>
            <a:endParaRPr lang="en-US" sz="3000" dirty="0">
              <a:solidFill>
                <a:schemeClr val="tx1"/>
              </a:solidFill>
            </a:endParaRPr>
          </a:p>
        </p:txBody>
      </p:sp>
      <p:pic>
        <p:nvPicPr>
          <p:cNvPr id="15" name="Immagine 14" descr="Logo Centofor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2904" y="1879600"/>
            <a:ext cx="1817780" cy="457200"/>
          </a:xfrm>
          <a:prstGeom prst="rect">
            <a:avLst/>
          </a:prstGeom>
        </p:spPr>
      </p:pic>
      <p:sp>
        <p:nvSpPr>
          <p:cNvPr id="19" name="CasellaDiTesto 18"/>
          <p:cNvSpPr txBox="1"/>
          <p:nvPr/>
        </p:nvSpPr>
        <p:spPr>
          <a:xfrm>
            <a:off x="2816344" y="1303022"/>
            <a:ext cx="823043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8800" b="1" dirty="0"/>
              <a:t>Oczekiwanie </a:t>
            </a:r>
          </a:p>
          <a:p>
            <a:pPr algn="ctr"/>
            <a:r>
              <a:rPr lang="pl-PL" sz="8800" b="1" dirty="0"/>
              <a:t>na podpis kierownika</a:t>
            </a:r>
            <a:endParaRPr lang="it-IT" sz="9600" b="1" dirty="0"/>
          </a:p>
        </p:txBody>
      </p:sp>
      <p:pic>
        <p:nvPicPr>
          <p:cNvPr id="12" name="Obraz 1" descr="Creative Commons License">
            <a:extLst>
              <a:ext uri="{FF2B5EF4-FFF2-40B4-BE49-F238E27FC236}">
                <a16:creationId xmlns:a16="http://schemas.microsoft.com/office/drawing/2014/main" id="{3DC9201A-60F0-4A15-B918-B78B2DD919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29" y="6181724"/>
            <a:ext cx="1033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7582318"/>
      </p:ext>
    </p:extLst>
  </p:cSld>
  <p:clrMapOvr>
    <a:masterClrMapping/>
  </p:clrMapOvr>
  <p:transition advClick="0" advTm="12000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 10"/>
          <p:cNvSpPr/>
          <p:nvPr/>
        </p:nvSpPr>
        <p:spPr>
          <a:xfrm>
            <a:off x="160733" y="81626"/>
            <a:ext cx="1926856" cy="670281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2087589" y="0"/>
            <a:ext cx="10084321" cy="6761029"/>
          </a:xfrm>
          <a:prstGeom prst="rect">
            <a:avLst/>
          </a:prstGeom>
          <a:solidFill>
            <a:schemeClr val="bg1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3546" y="96765"/>
            <a:ext cx="2654714" cy="758297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69" y="239151"/>
            <a:ext cx="1637071" cy="1427190"/>
          </a:xfrm>
          <a:prstGeom prst="rect">
            <a:avLst/>
          </a:prstGeom>
        </p:spPr>
      </p:pic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ILA-LEAN</a:t>
            </a:r>
            <a:r>
              <a:rPr lang="pl-PL" dirty="0">
                <a:solidFill>
                  <a:schemeClr val="tx1"/>
                </a:solidFill>
              </a:rPr>
              <a:t> Project No 2016-1-PL01-KA203-026293 - 2016-2018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Symbol zastępczy numeru slajdu 6"/>
          <p:cNvSpPr txBox="1">
            <a:spLocks/>
          </p:cNvSpPr>
          <p:nvPr/>
        </p:nvSpPr>
        <p:spPr>
          <a:xfrm>
            <a:off x="660032" y="5683873"/>
            <a:ext cx="8501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4AA4A48-4D23-43D7-A1B5-5069863354E2}" type="slidenum">
              <a:rPr lang="en-US" sz="3000" smtClean="0">
                <a:solidFill>
                  <a:schemeClr val="tx1"/>
                </a:solidFill>
              </a:rPr>
              <a:pPr algn="ctr"/>
              <a:t>17</a:t>
            </a:fld>
            <a:endParaRPr lang="en-US" sz="3000" dirty="0">
              <a:solidFill>
                <a:schemeClr val="tx1"/>
              </a:solidFill>
            </a:endParaRPr>
          </a:p>
        </p:txBody>
      </p:sp>
      <p:pic>
        <p:nvPicPr>
          <p:cNvPr id="15" name="Immagine 14" descr="Logo Centofor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2904" y="1879600"/>
            <a:ext cx="1817780" cy="457200"/>
          </a:xfrm>
          <a:prstGeom prst="rect">
            <a:avLst/>
          </a:prstGeom>
        </p:spPr>
      </p:pic>
      <p:sp>
        <p:nvSpPr>
          <p:cNvPr id="19" name="CasellaDiTesto 18"/>
          <p:cNvSpPr txBox="1"/>
          <p:nvPr/>
        </p:nvSpPr>
        <p:spPr>
          <a:xfrm>
            <a:off x="2913880" y="1879600"/>
            <a:ext cx="823043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500" b="1" dirty="0"/>
              <a:t>77 - 28 = </a:t>
            </a:r>
            <a:r>
              <a:rPr lang="it-IT" sz="11500" b="1" dirty="0">
                <a:solidFill>
                  <a:schemeClr val="accent6"/>
                </a:solidFill>
              </a:rPr>
              <a:t>()</a:t>
            </a:r>
            <a:r>
              <a:rPr lang="it-IT" sz="11500" b="1" dirty="0"/>
              <a:t> </a:t>
            </a:r>
            <a:endParaRPr lang="it-IT" sz="4000" b="1" dirty="0"/>
          </a:p>
        </p:txBody>
      </p:sp>
      <p:sp>
        <p:nvSpPr>
          <p:cNvPr id="22" name="CasellaDiTesto 21"/>
          <p:cNvSpPr txBox="1"/>
          <p:nvPr/>
        </p:nvSpPr>
        <p:spPr>
          <a:xfrm>
            <a:off x="3844377" y="4452809"/>
            <a:ext cx="56191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i="1" dirty="0"/>
              <a:t>KARTA</a:t>
            </a:r>
            <a:r>
              <a:rPr lang="it-IT" sz="4800" i="1" dirty="0"/>
              <a:t>: </a:t>
            </a:r>
            <a:r>
              <a:rPr lang="pl-PL" sz="4800" i="1" dirty="0"/>
              <a:t>CZERWONA</a:t>
            </a:r>
            <a:endParaRPr lang="it-IT" sz="1400" i="1" dirty="0"/>
          </a:p>
        </p:txBody>
      </p:sp>
      <p:sp>
        <p:nvSpPr>
          <p:cNvPr id="12" name="Rettangolo 11"/>
          <p:cNvSpPr/>
          <p:nvPr/>
        </p:nvSpPr>
        <p:spPr>
          <a:xfrm rot="16200000">
            <a:off x="5056444" y="2129055"/>
            <a:ext cx="16846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dirty="0">
                <a:ln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LEAN</a:t>
            </a:r>
            <a:endParaRPr lang="it-IT" sz="5400" b="1" cap="none" spc="0" dirty="0">
              <a:ln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3153491" y="4123976"/>
            <a:ext cx="74358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dirty="0">
                <a:ln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RÓB WIĘCEJ ZA MNIEJ!!!!</a:t>
            </a:r>
            <a:endParaRPr lang="it-IT" sz="5400" b="1" cap="none" spc="0" dirty="0">
              <a:ln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pic>
        <p:nvPicPr>
          <p:cNvPr id="16" name="Obraz 1" descr="Creative Commons License">
            <a:extLst>
              <a:ext uri="{FF2B5EF4-FFF2-40B4-BE49-F238E27FC236}">
                <a16:creationId xmlns:a16="http://schemas.microsoft.com/office/drawing/2014/main" id="{9D6C4AF7-B122-4994-AF7E-2C7F36E613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29" y="6181724"/>
            <a:ext cx="1033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962706"/>
      </p:ext>
    </p:extLst>
  </p:cSld>
  <p:clrMapOvr>
    <a:masterClrMapping/>
  </p:clrMapOvr>
  <p:transition advClick="0" advTm="12000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 10"/>
          <p:cNvSpPr/>
          <p:nvPr/>
        </p:nvSpPr>
        <p:spPr>
          <a:xfrm>
            <a:off x="160733" y="81626"/>
            <a:ext cx="1926856" cy="670281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2087589" y="0"/>
            <a:ext cx="10084321" cy="6761029"/>
          </a:xfrm>
          <a:prstGeom prst="rect">
            <a:avLst/>
          </a:prstGeom>
          <a:solidFill>
            <a:schemeClr val="bg1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3546" y="96765"/>
            <a:ext cx="2654714" cy="758297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69" y="239151"/>
            <a:ext cx="1637071" cy="1427190"/>
          </a:xfrm>
          <a:prstGeom prst="rect">
            <a:avLst/>
          </a:prstGeom>
        </p:spPr>
      </p:pic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ILA-LEAN</a:t>
            </a:r>
            <a:r>
              <a:rPr lang="pl-PL" dirty="0">
                <a:solidFill>
                  <a:schemeClr val="tx1"/>
                </a:solidFill>
              </a:rPr>
              <a:t> Project No 2016-1-PL01-KA203-026293 - 2016-2018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Symbol zastępczy numeru slajdu 6"/>
          <p:cNvSpPr txBox="1">
            <a:spLocks/>
          </p:cNvSpPr>
          <p:nvPr/>
        </p:nvSpPr>
        <p:spPr>
          <a:xfrm>
            <a:off x="660032" y="5683873"/>
            <a:ext cx="8501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4AA4A48-4D23-43D7-A1B5-5069863354E2}" type="slidenum">
              <a:rPr lang="en-US" sz="3000" smtClean="0">
                <a:solidFill>
                  <a:schemeClr val="tx1"/>
                </a:solidFill>
              </a:rPr>
              <a:pPr algn="ctr"/>
              <a:t>18</a:t>
            </a:fld>
            <a:endParaRPr lang="en-US" sz="3000" dirty="0">
              <a:solidFill>
                <a:schemeClr val="tx1"/>
              </a:solidFill>
            </a:endParaRPr>
          </a:p>
        </p:txBody>
      </p:sp>
      <p:pic>
        <p:nvPicPr>
          <p:cNvPr id="15" name="Immagine 14" descr="Logo Centofor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2904" y="1879600"/>
            <a:ext cx="1817780" cy="457200"/>
          </a:xfrm>
          <a:prstGeom prst="rect">
            <a:avLst/>
          </a:prstGeom>
        </p:spPr>
      </p:pic>
      <p:sp>
        <p:nvSpPr>
          <p:cNvPr id="19" name="CasellaDiTesto 18"/>
          <p:cNvSpPr txBox="1"/>
          <p:nvPr/>
        </p:nvSpPr>
        <p:spPr>
          <a:xfrm>
            <a:off x="3403232" y="1879600"/>
            <a:ext cx="874096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500" b="1" dirty="0"/>
              <a:t> +     -   9 = </a:t>
            </a:r>
            <a:r>
              <a:rPr lang="it-IT" sz="11500" b="1" dirty="0">
                <a:highlight>
                  <a:srgbClr val="00FF00"/>
                </a:highlight>
              </a:rPr>
              <a:t>()</a:t>
            </a:r>
            <a:r>
              <a:rPr lang="it-IT" sz="11500" b="1" dirty="0"/>
              <a:t> </a:t>
            </a:r>
            <a:endParaRPr lang="it-IT" sz="4000" b="1" dirty="0"/>
          </a:p>
        </p:txBody>
      </p:sp>
      <p:sp>
        <p:nvSpPr>
          <p:cNvPr id="22" name="CasellaDiTesto 21"/>
          <p:cNvSpPr txBox="1"/>
          <p:nvPr/>
        </p:nvSpPr>
        <p:spPr>
          <a:xfrm>
            <a:off x="4558219" y="4389713"/>
            <a:ext cx="46189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i="1" dirty="0"/>
              <a:t>KARTA</a:t>
            </a:r>
            <a:r>
              <a:rPr lang="it-IT" sz="4800" i="1" dirty="0"/>
              <a:t>: </a:t>
            </a:r>
            <a:r>
              <a:rPr lang="pl-PL" sz="4800" i="1" dirty="0">
                <a:highlight>
                  <a:srgbClr val="FF0000"/>
                </a:highlight>
              </a:rPr>
              <a:t>ŻÓŁTA</a:t>
            </a:r>
            <a:endParaRPr lang="it-IT" sz="1400" i="1" dirty="0">
              <a:highlight>
                <a:srgbClr val="FF0000"/>
              </a:highlight>
            </a:endParaRPr>
          </a:p>
        </p:txBody>
      </p:sp>
      <p:sp>
        <p:nvSpPr>
          <p:cNvPr id="16" name="CasellaDiTesto 15"/>
          <p:cNvSpPr txBox="1"/>
          <p:nvPr/>
        </p:nvSpPr>
        <p:spPr>
          <a:xfrm rot="10800000">
            <a:off x="1902640" y="1823866"/>
            <a:ext cx="370836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3800" b="1" dirty="0"/>
              <a:t> </a:t>
            </a:r>
            <a:r>
              <a:rPr lang="it-IT" sz="11500" b="1" u="sng" dirty="0"/>
              <a:t>66</a:t>
            </a:r>
            <a:endParaRPr lang="it-IT" sz="4400" b="1" u="sng" dirty="0"/>
          </a:p>
        </p:txBody>
      </p:sp>
      <p:sp>
        <p:nvSpPr>
          <p:cNvPr id="14" name="CasellaDiTesto 13"/>
          <p:cNvSpPr txBox="1"/>
          <p:nvPr/>
        </p:nvSpPr>
        <p:spPr>
          <a:xfrm rot="5400000">
            <a:off x="5694508" y="1840180"/>
            <a:ext cx="100843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500" b="1" u="sng" dirty="0"/>
              <a:t>6   </a:t>
            </a:r>
            <a:endParaRPr lang="it-IT" sz="4400" b="1" u="sng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5853012" y="1605902"/>
            <a:ext cx="370836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3800" b="1" dirty="0"/>
              <a:t> </a:t>
            </a:r>
            <a:r>
              <a:rPr lang="it-IT" sz="11500" b="1" u="sng" dirty="0"/>
              <a:t>6</a:t>
            </a:r>
            <a:endParaRPr lang="it-IT" sz="4400" b="1" u="sng" dirty="0"/>
          </a:p>
        </p:txBody>
      </p:sp>
      <p:pic>
        <p:nvPicPr>
          <p:cNvPr id="18" name="Obraz 1" descr="Creative Commons License">
            <a:extLst>
              <a:ext uri="{FF2B5EF4-FFF2-40B4-BE49-F238E27FC236}">
                <a16:creationId xmlns:a16="http://schemas.microsoft.com/office/drawing/2014/main" id="{BF264387-D941-4D1D-8E5A-5F7C98F15B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29" y="6181724"/>
            <a:ext cx="1033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3783317"/>
      </p:ext>
    </p:extLst>
  </p:cSld>
  <p:clrMapOvr>
    <a:masterClrMapping/>
  </p:clrMapOvr>
  <p:transition advClick="0" advTm="12000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 10"/>
          <p:cNvSpPr/>
          <p:nvPr/>
        </p:nvSpPr>
        <p:spPr>
          <a:xfrm>
            <a:off x="104776" y="96765"/>
            <a:ext cx="1926856" cy="670281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2063433" y="52520"/>
            <a:ext cx="10084321" cy="6761029"/>
          </a:xfrm>
          <a:prstGeom prst="rect">
            <a:avLst/>
          </a:prstGeom>
          <a:solidFill>
            <a:schemeClr val="bg1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96" name="Tekstvak 3"/>
          <p:cNvSpPr txBox="1">
            <a:spLocks noChangeArrowheads="1"/>
          </p:cNvSpPr>
          <p:nvPr/>
        </p:nvSpPr>
        <p:spPr bwMode="auto">
          <a:xfrm>
            <a:off x="2790481" y="4789177"/>
            <a:ext cx="909587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pl-PL" altLang="pl-PL" sz="1400" u="sng" dirty="0"/>
              <a:t>Zastrzeżenie prawne:</a:t>
            </a:r>
          </a:p>
          <a:p>
            <a:r>
              <a:rPr lang="pl-PL" altLang="pl-PL" sz="1400" dirty="0"/>
              <a:t>Projekt jest współfinansowany przez Komisję Europejską. Niniejsza publikacja odzwierciedla jedynie punk widzenia autora </a:t>
            </a:r>
          </a:p>
          <a:p>
            <a:r>
              <a:rPr lang="pl-PL" altLang="pl-PL" sz="1400" dirty="0"/>
              <a:t>i Komisja nie ponosi odpowiedzialności za jakiekolwiek skutki wykorzystania informacji w niej zawartych.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2790481" y="3664509"/>
            <a:ext cx="8799871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endParaRPr lang="pl-PL" sz="1400" b="1" dirty="0">
              <a:latin typeface="Arial" charset="0"/>
              <a:cs typeface="Arial" charset="0"/>
            </a:endParaRPr>
          </a:p>
          <a:p>
            <a:pPr>
              <a:lnSpc>
                <a:spcPct val="150000"/>
              </a:lnSpc>
              <a:defRPr/>
            </a:pPr>
            <a:r>
              <a:rPr lang="pl-PL" sz="1400" b="1" dirty="0">
                <a:latin typeface="Arial" charset="0"/>
                <a:cs typeface="Arial" charset="0"/>
              </a:rPr>
              <a:t>Numer Projektu</a:t>
            </a:r>
            <a:r>
              <a:rPr lang="en-GB" sz="1400" b="1" dirty="0">
                <a:latin typeface="Arial" charset="0"/>
                <a:cs typeface="Arial" charset="0"/>
              </a:rPr>
              <a:t>: 2016-1-PL01-KA203-026293</a:t>
            </a:r>
            <a:endParaRPr lang="pl-PL" sz="1400" b="1" dirty="0">
              <a:latin typeface="Arial" charset="0"/>
              <a:cs typeface="Arial" charset="0"/>
            </a:endParaRPr>
          </a:p>
          <a:p>
            <a:pPr>
              <a:lnSpc>
                <a:spcPct val="150000"/>
              </a:lnSpc>
              <a:defRPr/>
            </a:pPr>
            <a:endParaRPr lang="pl-PL" sz="1400" b="1" dirty="0">
              <a:latin typeface="Arial" charset="0"/>
              <a:cs typeface="Arial" charset="0"/>
            </a:endParaRPr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2182335" y="1494026"/>
            <a:ext cx="9579460" cy="181074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400" b="1" dirty="0">
                <a:latin typeface="Arial" charset="0"/>
                <a:cs typeface="Arial" charset="0"/>
              </a:rPr>
              <a:t>Innovative Learning Approaches for Implementation of Lean Thinking to Enhance </a:t>
            </a:r>
            <a:br>
              <a:rPr lang="pl-PL" sz="3400" b="1" dirty="0">
                <a:latin typeface="Arial" charset="0"/>
                <a:cs typeface="Arial" charset="0"/>
              </a:rPr>
            </a:br>
            <a:r>
              <a:rPr lang="en-US" sz="3400" b="1" dirty="0">
                <a:latin typeface="Arial" charset="0"/>
                <a:cs typeface="Arial" charset="0"/>
              </a:rPr>
              <a:t>Office and Knowledge Work Productivity</a:t>
            </a:r>
            <a:endParaRPr lang="pl-PL" sz="3400" b="1" dirty="0">
              <a:latin typeface="Arial" charset="0"/>
              <a:cs typeface="Arial" charset="0"/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3546" y="96765"/>
            <a:ext cx="2654714" cy="758297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69" y="239151"/>
            <a:ext cx="1637071" cy="1427190"/>
          </a:xfrm>
          <a:prstGeom prst="rect">
            <a:avLst/>
          </a:prstGeom>
        </p:spPr>
      </p:pic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660032" y="5683873"/>
            <a:ext cx="863968" cy="365125"/>
          </a:xfrm>
        </p:spPr>
        <p:txBody>
          <a:bodyPr/>
          <a:lstStyle/>
          <a:p>
            <a:pPr algn="ctr"/>
            <a:fld id="{64AA4A48-4D23-43D7-A1B5-5069863354E2}" type="slidenum">
              <a:rPr lang="en-US" sz="3000" smtClean="0">
                <a:solidFill>
                  <a:schemeClr val="tx1"/>
                </a:solidFill>
              </a:rPr>
              <a:pPr algn="ctr"/>
              <a:t>2</a:t>
            </a:fld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14" name="Tytuł 1"/>
          <p:cNvSpPr txBox="1">
            <a:spLocks/>
          </p:cNvSpPr>
          <p:nvPr/>
        </p:nvSpPr>
        <p:spPr>
          <a:xfrm>
            <a:off x="2182335" y="514107"/>
            <a:ext cx="8446287" cy="11636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3000" b="1" dirty="0">
                <a:latin typeface="Arial" charset="0"/>
                <a:cs typeface="Arial" charset="0"/>
              </a:rPr>
              <a:t>Tytuł Projektu</a:t>
            </a:r>
          </a:p>
        </p:txBody>
      </p:sp>
      <p:pic>
        <p:nvPicPr>
          <p:cNvPr id="13" name="Obraz 1" descr="Creative Commons License">
            <a:extLst>
              <a:ext uri="{FF2B5EF4-FFF2-40B4-BE49-F238E27FC236}">
                <a16:creationId xmlns:a16="http://schemas.microsoft.com/office/drawing/2014/main" id="{8DB807AB-215B-4763-BC5C-9143B1E09F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5268" y="6002851"/>
            <a:ext cx="1297847" cy="448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Prostokąt 14">
            <a:extLst>
              <a:ext uri="{FF2B5EF4-FFF2-40B4-BE49-F238E27FC236}">
                <a16:creationId xmlns:a16="http://schemas.microsoft.com/office/drawing/2014/main" id="{7319CF87-7380-461B-AEEA-78636859669D}"/>
              </a:ext>
            </a:extLst>
          </p:cNvPr>
          <p:cNvSpPr/>
          <p:nvPr/>
        </p:nvSpPr>
        <p:spPr>
          <a:xfrm>
            <a:off x="4311675" y="588997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Niniejsza publikacja jest objęta licencją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Creative Commons </a:t>
            </a:r>
            <a:r>
              <a:rPr lang="en-US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Attribution-</a:t>
            </a:r>
            <a:r>
              <a:rPr lang="en-US" u="sng" dirty="0" err="1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ShareAlike</a:t>
            </a:r>
            <a:r>
              <a:rPr lang="en-US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 4.0 International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(CC BY-SA 4.0).</a:t>
            </a:r>
          </a:p>
        </p:txBody>
      </p:sp>
      <p:pic>
        <p:nvPicPr>
          <p:cNvPr id="17" name="Obraz 16">
            <a:extLst>
              <a:ext uri="{FF2B5EF4-FFF2-40B4-BE49-F238E27FC236}">
                <a16:creationId xmlns:a16="http://schemas.microsoft.com/office/drawing/2014/main" id="{C7B11AB6-C350-4FE5-8967-6385F0712B8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65" y="1810926"/>
            <a:ext cx="1034556" cy="644395"/>
          </a:xfrm>
          <a:prstGeom prst="rect">
            <a:avLst/>
          </a:prstGeom>
        </p:spPr>
      </p:pic>
      <p:pic>
        <p:nvPicPr>
          <p:cNvPr id="18" name="Obraz 17">
            <a:extLst>
              <a:ext uri="{FF2B5EF4-FFF2-40B4-BE49-F238E27FC236}">
                <a16:creationId xmlns:a16="http://schemas.microsoft.com/office/drawing/2014/main" id="{3AB4F21A-29BC-418C-B069-6C7CEAF2D96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64" y="2529007"/>
            <a:ext cx="1033463" cy="751610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ECFB2F1F-DE21-4792-92B9-F63F96FB3EA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64" y="3338286"/>
            <a:ext cx="1033463" cy="687186"/>
          </a:xfrm>
          <a:prstGeom prst="rect">
            <a:avLst/>
          </a:prstGeom>
        </p:spPr>
      </p:pic>
      <p:pic>
        <p:nvPicPr>
          <p:cNvPr id="20" name="Obraz 19">
            <a:extLst>
              <a:ext uri="{FF2B5EF4-FFF2-40B4-BE49-F238E27FC236}">
                <a16:creationId xmlns:a16="http://schemas.microsoft.com/office/drawing/2014/main" id="{4FA6D106-4768-4E53-AE0C-A370D9899A1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64" y="4120356"/>
            <a:ext cx="1033463" cy="688975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B3EA8B63-6A50-4F78-96F2-7316D485E4F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64" y="4869095"/>
            <a:ext cx="1033463" cy="631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642609"/>
      </p:ext>
    </p:extLst>
  </p:cSld>
  <p:clrMapOvr>
    <a:masterClrMapping/>
  </p:clrMapOvr>
  <p:transition advClick="0" advTm="12000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 10"/>
          <p:cNvSpPr/>
          <p:nvPr/>
        </p:nvSpPr>
        <p:spPr>
          <a:xfrm>
            <a:off x="160733" y="81626"/>
            <a:ext cx="1926856" cy="670281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2087589" y="0"/>
            <a:ext cx="10084321" cy="6761029"/>
          </a:xfrm>
          <a:prstGeom prst="rect">
            <a:avLst/>
          </a:prstGeom>
          <a:solidFill>
            <a:schemeClr val="bg1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3546" y="96765"/>
            <a:ext cx="2654714" cy="758297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69" y="239151"/>
            <a:ext cx="1637071" cy="1427190"/>
          </a:xfrm>
          <a:prstGeom prst="rect">
            <a:avLst/>
          </a:prstGeom>
        </p:spPr>
      </p:pic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ILA-LEAN</a:t>
            </a:r>
            <a:r>
              <a:rPr lang="pl-PL" dirty="0">
                <a:solidFill>
                  <a:schemeClr val="tx1"/>
                </a:solidFill>
              </a:rPr>
              <a:t> Project No 2016-1-PL01-KA203-026293 - 2016-2018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Symbol zastępczy numeru slajdu 6"/>
          <p:cNvSpPr txBox="1">
            <a:spLocks/>
          </p:cNvSpPr>
          <p:nvPr/>
        </p:nvSpPr>
        <p:spPr>
          <a:xfrm>
            <a:off x="660032" y="5683873"/>
            <a:ext cx="8501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4AA4A48-4D23-43D7-A1B5-5069863354E2}" type="slidenum">
              <a:rPr lang="en-US" sz="3000" smtClean="0">
                <a:solidFill>
                  <a:schemeClr val="tx1"/>
                </a:solidFill>
              </a:rPr>
              <a:pPr algn="ctr"/>
              <a:t>3</a:t>
            </a:fld>
            <a:endParaRPr lang="en-US" sz="3000" dirty="0">
              <a:solidFill>
                <a:schemeClr val="tx1"/>
              </a:solidFill>
            </a:endParaRPr>
          </a:p>
        </p:txBody>
      </p:sp>
      <p:pic>
        <p:nvPicPr>
          <p:cNvPr id="15" name="Immagine 14" descr="Logo Centofor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2904" y="1879600"/>
            <a:ext cx="1817780" cy="457200"/>
          </a:xfrm>
          <a:prstGeom prst="rect">
            <a:avLst/>
          </a:prstGeom>
        </p:spPr>
      </p:pic>
      <p:sp>
        <p:nvSpPr>
          <p:cNvPr id="19" name="CasellaDiTesto 18"/>
          <p:cNvSpPr txBox="1"/>
          <p:nvPr/>
        </p:nvSpPr>
        <p:spPr>
          <a:xfrm>
            <a:off x="3403232" y="1879600"/>
            <a:ext cx="734718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500" b="1" dirty="0"/>
              <a:t>1 + 1 = </a:t>
            </a:r>
            <a:r>
              <a:rPr lang="it-IT" sz="11500" b="1" dirty="0">
                <a:solidFill>
                  <a:srgbClr val="FF0000"/>
                </a:solidFill>
              </a:rPr>
              <a:t>()</a:t>
            </a:r>
            <a:r>
              <a:rPr lang="it-IT" sz="11500" b="1" dirty="0"/>
              <a:t> </a:t>
            </a:r>
            <a:endParaRPr lang="it-IT" sz="4000" b="1" dirty="0"/>
          </a:p>
        </p:txBody>
      </p:sp>
      <p:sp>
        <p:nvSpPr>
          <p:cNvPr id="22" name="CasellaDiTesto 21"/>
          <p:cNvSpPr txBox="1"/>
          <p:nvPr/>
        </p:nvSpPr>
        <p:spPr>
          <a:xfrm>
            <a:off x="4558219" y="4389713"/>
            <a:ext cx="46189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i="1" dirty="0"/>
              <a:t>KARTA</a:t>
            </a:r>
            <a:r>
              <a:rPr lang="it-IT" sz="4800" i="1" dirty="0"/>
              <a:t>: </a:t>
            </a:r>
            <a:r>
              <a:rPr lang="pl-PL" sz="4800" i="1" dirty="0">
                <a:highlight>
                  <a:srgbClr val="FFFF00"/>
                </a:highlight>
              </a:rPr>
              <a:t>ŻÓŁTA</a:t>
            </a:r>
            <a:r>
              <a:rPr lang="it-IT" sz="4800" i="1" dirty="0"/>
              <a:t> </a:t>
            </a:r>
            <a:endParaRPr lang="it-IT" sz="1400" i="1" dirty="0"/>
          </a:p>
        </p:txBody>
      </p:sp>
      <p:pic>
        <p:nvPicPr>
          <p:cNvPr id="12" name="Obraz 1" descr="Creative Commons License">
            <a:extLst>
              <a:ext uri="{FF2B5EF4-FFF2-40B4-BE49-F238E27FC236}">
                <a16:creationId xmlns:a16="http://schemas.microsoft.com/office/drawing/2014/main" id="{2F88009C-B536-434C-AAD7-CB6C23C590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29" y="6181724"/>
            <a:ext cx="1033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8165576"/>
      </p:ext>
    </p:extLst>
  </p:cSld>
  <p:clrMapOvr>
    <a:masterClrMapping/>
  </p:clrMapOvr>
  <p:transition advClick="0" advTm="12000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 10"/>
          <p:cNvSpPr/>
          <p:nvPr/>
        </p:nvSpPr>
        <p:spPr>
          <a:xfrm>
            <a:off x="160733" y="81626"/>
            <a:ext cx="1926856" cy="670281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2087589" y="0"/>
            <a:ext cx="10084321" cy="6761029"/>
          </a:xfrm>
          <a:prstGeom prst="rect">
            <a:avLst/>
          </a:prstGeom>
          <a:solidFill>
            <a:schemeClr val="bg1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3546" y="96765"/>
            <a:ext cx="2654714" cy="758297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69" y="239151"/>
            <a:ext cx="1637071" cy="1427190"/>
          </a:xfrm>
          <a:prstGeom prst="rect">
            <a:avLst/>
          </a:prstGeom>
        </p:spPr>
      </p:pic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ILA-LEAN</a:t>
            </a:r>
            <a:r>
              <a:rPr lang="pl-PL" dirty="0">
                <a:solidFill>
                  <a:schemeClr val="tx1"/>
                </a:solidFill>
              </a:rPr>
              <a:t> Project No 2016-1-PL01-KA203-026293 - 2016-2018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Symbol zastępczy numeru slajdu 6"/>
          <p:cNvSpPr txBox="1">
            <a:spLocks/>
          </p:cNvSpPr>
          <p:nvPr/>
        </p:nvSpPr>
        <p:spPr>
          <a:xfrm>
            <a:off x="660032" y="5683873"/>
            <a:ext cx="8501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4AA4A48-4D23-43D7-A1B5-5069863354E2}" type="slidenum">
              <a:rPr lang="en-US" sz="3000" smtClean="0">
                <a:solidFill>
                  <a:schemeClr val="tx1"/>
                </a:solidFill>
              </a:rPr>
              <a:pPr algn="ctr"/>
              <a:t>4</a:t>
            </a:fld>
            <a:endParaRPr lang="en-US" sz="3000" dirty="0">
              <a:solidFill>
                <a:schemeClr val="tx1"/>
              </a:solidFill>
            </a:endParaRPr>
          </a:p>
        </p:txBody>
      </p:sp>
      <p:pic>
        <p:nvPicPr>
          <p:cNvPr id="15" name="Immagine 14" descr="Logo Centofor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2904" y="1879600"/>
            <a:ext cx="1817780" cy="457200"/>
          </a:xfrm>
          <a:prstGeom prst="rect">
            <a:avLst/>
          </a:prstGeom>
        </p:spPr>
      </p:pic>
      <p:sp>
        <p:nvSpPr>
          <p:cNvPr id="19" name="CasellaDiTesto 18"/>
          <p:cNvSpPr txBox="1"/>
          <p:nvPr/>
        </p:nvSpPr>
        <p:spPr>
          <a:xfrm>
            <a:off x="2913880" y="1879600"/>
            <a:ext cx="823043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500" b="1" dirty="0"/>
              <a:t>31 + 17 = </a:t>
            </a:r>
            <a:r>
              <a:rPr lang="it-IT" sz="11500" b="1" dirty="0">
                <a:solidFill>
                  <a:srgbClr val="FF0000"/>
                </a:solidFill>
              </a:rPr>
              <a:t>()</a:t>
            </a:r>
            <a:r>
              <a:rPr lang="it-IT" sz="11500" b="1" dirty="0"/>
              <a:t> </a:t>
            </a:r>
            <a:endParaRPr lang="it-IT" sz="4000" b="1" dirty="0"/>
          </a:p>
        </p:txBody>
      </p:sp>
      <p:sp>
        <p:nvSpPr>
          <p:cNvPr id="22" name="CasellaDiTesto 21"/>
          <p:cNvSpPr txBox="1"/>
          <p:nvPr/>
        </p:nvSpPr>
        <p:spPr>
          <a:xfrm>
            <a:off x="4558219" y="4389713"/>
            <a:ext cx="46189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i="1" dirty="0"/>
              <a:t>KARTA</a:t>
            </a:r>
            <a:r>
              <a:rPr lang="it-IT" sz="4800" i="1" dirty="0"/>
              <a:t>: </a:t>
            </a:r>
            <a:r>
              <a:rPr lang="pl-PL" sz="4800" i="1" dirty="0">
                <a:highlight>
                  <a:srgbClr val="FFFF00"/>
                </a:highlight>
              </a:rPr>
              <a:t>ŻÓŁTA</a:t>
            </a:r>
            <a:r>
              <a:rPr lang="it-IT" sz="4800" i="1" dirty="0"/>
              <a:t> </a:t>
            </a:r>
            <a:endParaRPr lang="it-IT" sz="1400" i="1" dirty="0"/>
          </a:p>
        </p:txBody>
      </p:sp>
      <p:pic>
        <p:nvPicPr>
          <p:cNvPr id="12" name="Obraz 1" descr="Creative Commons License">
            <a:extLst>
              <a:ext uri="{FF2B5EF4-FFF2-40B4-BE49-F238E27FC236}">
                <a16:creationId xmlns:a16="http://schemas.microsoft.com/office/drawing/2014/main" id="{ED922C0B-5C9B-46FB-84CA-95A6F37D79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29" y="6181724"/>
            <a:ext cx="1033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4257218"/>
      </p:ext>
    </p:extLst>
  </p:cSld>
  <p:clrMapOvr>
    <a:masterClrMapping/>
  </p:clrMapOvr>
  <p:transition advClick="0" advTm="12000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 10"/>
          <p:cNvSpPr/>
          <p:nvPr/>
        </p:nvSpPr>
        <p:spPr>
          <a:xfrm>
            <a:off x="160733" y="81626"/>
            <a:ext cx="1926856" cy="670281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2087589" y="0"/>
            <a:ext cx="10084321" cy="6761029"/>
          </a:xfrm>
          <a:prstGeom prst="rect">
            <a:avLst/>
          </a:prstGeom>
          <a:solidFill>
            <a:schemeClr val="bg1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3546" y="96765"/>
            <a:ext cx="2654714" cy="758297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69" y="239151"/>
            <a:ext cx="1637071" cy="1427190"/>
          </a:xfrm>
          <a:prstGeom prst="rect">
            <a:avLst/>
          </a:prstGeom>
        </p:spPr>
      </p:pic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ILA-LEAN</a:t>
            </a:r>
            <a:r>
              <a:rPr lang="pl-PL" dirty="0">
                <a:solidFill>
                  <a:schemeClr val="tx1"/>
                </a:solidFill>
              </a:rPr>
              <a:t> Project No 2016-1-PL01-KA203-026293 - 2016-2018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Symbol zastępczy numeru slajdu 6"/>
          <p:cNvSpPr txBox="1">
            <a:spLocks/>
          </p:cNvSpPr>
          <p:nvPr/>
        </p:nvSpPr>
        <p:spPr>
          <a:xfrm>
            <a:off x="660032" y="5683873"/>
            <a:ext cx="8501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4AA4A48-4D23-43D7-A1B5-5069863354E2}" type="slidenum">
              <a:rPr lang="en-US" sz="3000" smtClean="0">
                <a:solidFill>
                  <a:schemeClr val="tx1"/>
                </a:solidFill>
              </a:rPr>
              <a:pPr algn="ctr"/>
              <a:t>5</a:t>
            </a:fld>
            <a:endParaRPr lang="en-US" sz="3000" dirty="0">
              <a:solidFill>
                <a:schemeClr val="tx1"/>
              </a:solidFill>
            </a:endParaRPr>
          </a:p>
        </p:txBody>
      </p:sp>
      <p:pic>
        <p:nvPicPr>
          <p:cNvPr id="15" name="Immagine 14" descr="Logo Centofor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2904" y="1879600"/>
            <a:ext cx="1817780" cy="457200"/>
          </a:xfrm>
          <a:prstGeom prst="rect">
            <a:avLst/>
          </a:prstGeom>
        </p:spPr>
      </p:pic>
      <p:sp>
        <p:nvSpPr>
          <p:cNvPr id="19" name="CasellaDiTesto 18"/>
          <p:cNvSpPr txBox="1"/>
          <p:nvPr/>
        </p:nvSpPr>
        <p:spPr>
          <a:xfrm>
            <a:off x="2913880" y="1564632"/>
            <a:ext cx="823043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1500" b="1" dirty="0"/>
              <a:t>Komputer</a:t>
            </a:r>
            <a:r>
              <a:rPr lang="it-IT" sz="11500" b="1" dirty="0"/>
              <a:t> KO</a:t>
            </a:r>
            <a:endParaRPr lang="it-IT" sz="4000" b="1" dirty="0"/>
          </a:p>
        </p:txBody>
      </p:sp>
      <p:pic>
        <p:nvPicPr>
          <p:cNvPr id="12" name="Obraz 1" descr="Creative Commons License">
            <a:extLst>
              <a:ext uri="{FF2B5EF4-FFF2-40B4-BE49-F238E27FC236}">
                <a16:creationId xmlns:a16="http://schemas.microsoft.com/office/drawing/2014/main" id="{4F2A13D5-587B-4261-BC81-770104A234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29" y="6181724"/>
            <a:ext cx="1033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7371734"/>
      </p:ext>
    </p:extLst>
  </p:cSld>
  <p:clrMapOvr>
    <a:masterClrMapping/>
  </p:clrMapOvr>
  <p:transition advClick="0" advTm="12000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 10"/>
          <p:cNvSpPr/>
          <p:nvPr/>
        </p:nvSpPr>
        <p:spPr>
          <a:xfrm>
            <a:off x="160733" y="81626"/>
            <a:ext cx="1926856" cy="670281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2087589" y="0"/>
            <a:ext cx="10084321" cy="6761029"/>
          </a:xfrm>
          <a:prstGeom prst="rect">
            <a:avLst/>
          </a:prstGeom>
          <a:solidFill>
            <a:schemeClr val="bg1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3546" y="96765"/>
            <a:ext cx="2654714" cy="758297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69" y="239151"/>
            <a:ext cx="1637071" cy="1427190"/>
          </a:xfrm>
          <a:prstGeom prst="rect">
            <a:avLst/>
          </a:prstGeom>
        </p:spPr>
      </p:pic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ILA-LEAN</a:t>
            </a:r>
            <a:r>
              <a:rPr lang="pl-PL" dirty="0">
                <a:solidFill>
                  <a:schemeClr val="tx1"/>
                </a:solidFill>
              </a:rPr>
              <a:t> Project No 2016-1-PL01-KA203-026293 - 2016-2018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Symbol zastępczy numeru slajdu 6"/>
          <p:cNvSpPr txBox="1">
            <a:spLocks/>
          </p:cNvSpPr>
          <p:nvPr/>
        </p:nvSpPr>
        <p:spPr>
          <a:xfrm>
            <a:off x="660032" y="5683873"/>
            <a:ext cx="8501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4AA4A48-4D23-43D7-A1B5-5069863354E2}" type="slidenum">
              <a:rPr lang="en-US" sz="3000" smtClean="0">
                <a:solidFill>
                  <a:schemeClr val="tx1"/>
                </a:solidFill>
              </a:rPr>
              <a:pPr algn="ctr"/>
              <a:t>6</a:t>
            </a:fld>
            <a:endParaRPr lang="en-US" sz="3000" dirty="0">
              <a:solidFill>
                <a:schemeClr val="tx1"/>
              </a:solidFill>
            </a:endParaRPr>
          </a:p>
        </p:txBody>
      </p:sp>
      <p:pic>
        <p:nvPicPr>
          <p:cNvPr id="15" name="Immagine 14" descr="Logo Centofor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2904" y="1879600"/>
            <a:ext cx="1817780" cy="457200"/>
          </a:xfrm>
          <a:prstGeom prst="rect">
            <a:avLst/>
          </a:prstGeom>
        </p:spPr>
      </p:pic>
      <p:sp>
        <p:nvSpPr>
          <p:cNvPr id="19" name="CasellaDiTesto 18"/>
          <p:cNvSpPr txBox="1"/>
          <p:nvPr/>
        </p:nvSpPr>
        <p:spPr>
          <a:xfrm>
            <a:off x="1826229" y="1879600"/>
            <a:ext cx="1060704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500" b="1" dirty="0"/>
              <a:t>18 + 1 + 37= </a:t>
            </a:r>
            <a:r>
              <a:rPr lang="it-IT" sz="11500" b="1" dirty="0">
                <a:solidFill>
                  <a:srgbClr val="FF0000"/>
                </a:solidFill>
              </a:rPr>
              <a:t>()</a:t>
            </a:r>
            <a:r>
              <a:rPr lang="it-IT" sz="11500" b="1" dirty="0"/>
              <a:t> </a:t>
            </a:r>
            <a:endParaRPr lang="it-IT" sz="4000" b="1" dirty="0"/>
          </a:p>
        </p:txBody>
      </p:sp>
      <p:sp>
        <p:nvSpPr>
          <p:cNvPr id="22" name="CasellaDiTesto 21"/>
          <p:cNvSpPr txBox="1"/>
          <p:nvPr/>
        </p:nvSpPr>
        <p:spPr>
          <a:xfrm>
            <a:off x="4558219" y="4389713"/>
            <a:ext cx="46189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i="1" dirty="0"/>
              <a:t>KARTA</a:t>
            </a:r>
            <a:r>
              <a:rPr lang="it-IT" sz="4800" i="1" dirty="0"/>
              <a:t>: </a:t>
            </a:r>
            <a:r>
              <a:rPr lang="pl-PL" sz="4800" i="1" dirty="0">
                <a:highlight>
                  <a:srgbClr val="FFFF00"/>
                </a:highlight>
              </a:rPr>
              <a:t>BIAŁA</a:t>
            </a:r>
            <a:endParaRPr lang="it-IT" sz="1400" i="1" dirty="0"/>
          </a:p>
        </p:txBody>
      </p:sp>
      <p:pic>
        <p:nvPicPr>
          <p:cNvPr id="12" name="Obraz 1" descr="Creative Commons License">
            <a:extLst>
              <a:ext uri="{FF2B5EF4-FFF2-40B4-BE49-F238E27FC236}">
                <a16:creationId xmlns:a16="http://schemas.microsoft.com/office/drawing/2014/main" id="{C8D17C0C-BD88-4ACC-BFDE-39D0D28B1B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29" y="6181724"/>
            <a:ext cx="1033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0014660"/>
      </p:ext>
    </p:extLst>
  </p:cSld>
  <p:clrMapOvr>
    <a:masterClrMapping/>
  </p:clrMapOvr>
  <p:transition advClick="0" advTm="12000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 10"/>
          <p:cNvSpPr/>
          <p:nvPr/>
        </p:nvSpPr>
        <p:spPr>
          <a:xfrm>
            <a:off x="160733" y="81626"/>
            <a:ext cx="1926856" cy="670281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2087589" y="0"/>
            <a:ext cx="10084321" cy="6761029"/>
          </a:xfrm>
          <a:prstGeom prst="rect">
            <a:avLst/>
          </a:prstGeom>
          <a:solidFill>
            <a:schemeClr val="bg1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3546" y="96765"/>
            <a:ext cx="2654714" cy="758297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69" y="239151"/>
            <a:ext cx="1637071" cy="1427190"/>
          </a:xfrm>
          <a:prstGeom prst="rect">
            <a:avLst/>
          </a:prstGeom>
        </p:spPr>
      </p:pic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ILA-LEAN</a:t>
            </a:r>
            <a:r>
              <a:rPr lang="pl-PL" dirty="0">
                <a:solidFill>
                  <a:schemeClr val="tx1"/>
                </a:solidFill>
              </a:rPr>
              <a:t> Project No 2016-1-PL01-KA203-026293 - 2016-2018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Symbol zastępczy numeru slajdu 6"/>
          <p:cNvSpPr txBox="1">
            <a:spLocks/>
          </p:cNvSpPr>
          <p:nvPr/>
        </p:nvSpPr>
        <p:spPr>
          <a:xfrm>
            <a:off x="660032" y="5683873"/>
            <a:ext cx="8501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4AA4A48-4D23-43D7-A1B5-5069863354E2}" type="slidenum">
              <a:rPr lang="en-US" sz="3000" smtClean="0">
                <a:solidFill>
                  <a:schemeClr val="tx1"/>
                </a:solidFill>
              </a:rPr>
              <a:pPr algn="ctr"/>
              <a:t>7</a:t>
            </a:fld>
            <a:endParaRPr lang="en-US" sz="3000" dirty="0">
              <a:solidFill>
                <a:schemeClr val="tx1"/>
              </a:solidFill>
            </a:endParaRPr>
          </a:p>
        </p:txBody>
      </p:sp>
      <p:pic>
        <p:nvPicPr>
          <p:cNvPr id="15" name="Immagine 14" descr="Logo Centofor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2904" y="1879600"/>
            <a:ext cx="1817780" cy="457200"/>
          </a:xfrm>
          <a:prstGeom prst="rect">
            <a:avLst/>
          </a:prstGeom>
        </p:spPr>
      </p:pic>
      <p:sp>
        <p:nvSpPr>
          <p:cNvPr id="19" name="CasellaDiTesto 18"/>
          <p:cNvSpPr txBox="1"/>
          <p:nvPr/>
        </p:nvSpPr>
        <p:spPr>
          <a:xfrm>
            <a:off x="3403232" y="1879600"/>
            <a:ext cx="874096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500" b="1" dirty="0"/>
              <a:t> + 1 - 99 = () </a:t>
            </a:r>
            <a:endParaRPr lang="it-IT" sz="4000" b="1" dirty="0"/>
          </a:p>
        </p:txBody>
      </p:sp>
      <p:sp>
        <p:nvSpPr>
          <p:cNvPr id="22" name="CasellaDiTesto 21"/>
          <p:cNvSpPr txBox="1"/>
          <p:nvPr/>
        </p:nvSpPr>
        <p:spPr>
          <a:xfrm>
            <a:off x="3742945" y="4389713"/>
            <a:ext cx="54342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i="1" dirty="0"/>
              <a:t>KARTA</a:t>
            </a:r>
            <a:r>
              <a:rPr lang="it-IT" sz="4800" i="1" dirty="0"/>
              <a:t>: </a:t>
            </a:r>
            <a:r>
              <a:rPr lang="pl-PL" sz="4800" i="1" dirty="0">
                <a:highlight>
                  <a:srgbClr val="FF0000"/>
                </a:highlight>
              </a:rPr>
              <a:t>CZERWONA</a:t>
            </a:r>
            <a:endParaRPr lang="it-IT" sz="1400" i="1" dirty="0">
              <a:highlight>
                <a:srgbClr val="FF0000"/>
              </a:highlight>
            </a:endParaRPr>
          </a:p>
        </p:txBody>
      </p:sp>
      <p:sp>
        <p:nvSpPr>
          <p:cNvPr id="16" name="CasellaDiTesto 15"/>
          <p:cNvSpPr txBox="1"/>
          <p:nvPr/>
        </p:nvSpPr>
        <p:spPr>
          <a:xfrm rot="10800000">
            <a:off x="1816457" y="1789103"/>
            <a:ext cx="370836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3800" b="1" dirty="0"/>
              <a:t> </a:t>
            </a:r>
            <a:r>
              <a:rPr lang="it-IT" sz="11500" b="1" u="sng" dirty="0"/>
              <a:t>66</a:t>
            </a:r>
            <a:endParaRPr lang="it-IT" sz="4400" b="1" u="sng" dirty="0"/>
          </a:p>
        </p:txBody>
      </p:sp>
      <p:pic>
        <p:nvPicPr>
          <p:cNvPr id="14" name="Obraz 1" descr="Creative Commons License">
            <a:extLst>
              <a:ext uri="{FF2B5EF4-FFF2-40B4-BE49-F238E27FC236}">
                <a16:creationId xmlns:a16="http://schemas.microsoft.com/office/drawing/2014/main" id="{97A2DF4E-44D1-4C64-A8C4-7DB0038028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29" y="6181724"/>
            <a:ext cx="1033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7123116"/>
      </p:ext>
    </p:extLst>
  </p:cSld>
  <p:clrMapOvr>
    <a:masterClrMapping/>
  </p:clrMapOvr>
  <p:transition advClick="0" advTm="12000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 10"/>
          <p:cNvSpPr/>
          <p:nvPr/>
        </p:nvSpPr>
        <p:spPr>
          <a:xfrm>
            <a:off x="160733" y="81626"/>
            <a:ext cx="1926856" cy="670281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2087589" y="0"/>
            <a:ext cx="10084321" cy="6761029"/>
          </a:xfrm>
          <a:prstGeom prst="rect">
            <a:avLst/>
          </a:prstGeom>
          <a:solidFill>
            <a:schemeClr val="bg1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3546" y="96765"/>
            <a:ext cx="2654714" cy="758297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69" y="239151"/>
            <a:ext cx="1637071" cy="1427190"/>
          </a:xfrm>
          <a:prstGeom prst="rect">
            <a:avLst/>
          </a:prstGeom>
        </p:spPr>
      </p:pic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ILA-LEAN</a:t>
            </a:r>
            <a:r>
              <a:rPr lang="pl-PL" dirty="0">
                <a:solidFill>
                  <a:schemeClr val="tx1"/>
                </a:solidFill>
              </a:rPr>
              <a:t> Project No 2016-1-PL01-KA203-026293 - 2016-2018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Symbol zastępczy numeru slajdu 6"/>
          <p:cNvSpPr txBox="1">
            <a:spLocks/>
          </p:cNvSpPr>
          <p:nvPr/>
        </p:nvSpPr>
        <p:spPr>
          <a:xfrm>
            <a:off x="660032" y="5683873"/>
            <a:ext cx="8501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4AA4A48-4D23-43D7-A1B5-5069863354E2}" type="slidenum">
              <a:rPr lang="en-US" sz="3000" smtClean="0">
                <a:solidFill>
                  <a:schemeClr val="tx1"/>
                </a:solidFill>
              </a:rPr>
              <a:pPr algn="ctr"/>
              <a:t>8</a:t>
            </a:fld>
            <a:endParaRPr lang="en-US" sz="3000" dirty="0">
              <a:solidFill>
                <a:schemeClr val="tx1"/>
              </a:solidFill>
            </a:endParaRPr>
          </a:p>
        </p:txBody>
      </p:sp>
      <p:pic>
        <p:nvPicPr>
          <p:cNvPr id="15" name="Immagine 14" descr="Logo Centofor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2904" y="1879600"/>
            <a:ext cx="1817780" cy="457200"/>
          </a:xfrm>
          <a:prstGeom prst="rect">
            <a:avLst/>
          </a:prstGeom>
        </p:spPr>
      </p:pic>
      <p:sp>
        <p:nvSpPr>
          <p:cNvPr id="19" name="CasellaDiTesto 18"/>
          <p:cNvSpPr txBox="1"/>
          <p:nvPr/>
        </p:nvSpPr>
        <p:spPr>
          <a:xfrm>
            <a:off x="2480084" y="1329726"/>
            <a:ext cx="905531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3800" b="1" dirty="0"/>
              <a:t>1111 + F = </a:t>
            </a:r>
            <a:r>
              <a:rPr lang="it-IT" sz="13800" b="1" dirty="0">
                <a:solidFill>
                  <a:schemeClr val="accent6"/>
                </a:solidFill>
              </a:rPr>
              <a:t>()</a:t>
            </a:r>
            <a:r>
              <a:rPr lang="it-IT" sz="13800" b="1" dirty="0"/>
              <a:t> </a:t>
            </a:r>
            <a:endParaRPr lang="it-IT" sz="4400" b="1" dirty="0"/>
          </a:p>
        </p:txBody>
      </p:sp>
      <p:sp>
        <p:nvSpPr>
          <p:cNvPr id="22" name="CasellaDiTesto 21"/>
          <p:cNvSpPr txBox="1"/>
          <p:nvPr/>
        </p:nvSpPr>
        <p:spPr>
          <a:xfrm>
            <a:off x="4558219" y="4389713"/>
            <a:ext cx="46189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i="1" dirty="0"/>
              <a:t>KARTA</a:t>
            </a:r>
            <a:r>
              <a:rPr lang="it-IT" sz="4800" i="1" dirty="0"/>
              <a:t>: </a:t>
            </a:r>
            <a:r>
              <a:rPr lang="pl-PL" sz="4800" i="1" dirty="0">
                <a:highlight>
                  <a:srgbClr val="00FF00"/>
                </a:highlight>
              </a:rPr>
              <a:t>BIAŁA</a:t>
            </a:r>
            <a:r>
              <a:rPr lang="it-IT" sz="4800" i="1" dirty="0"/>
              <a:t> </a:t>
            </a:r>
            <a:endParaRPr lang="it-IT" sz="1400" i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3881764" y="3175562"/>
            <a:ext cx="1047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 SYSTEM</a:t>
            </a:r>
            <a:endParaRPr lang="pl-PL" dirty="0"/>
          </a:p>
          <a:p>
            <a:pPr algn="ctr"/>
            <a:r>
              <a:rPr lang="pl-PL" dirty="0"/>
              <a:t>BINARNY</a:t>
            </a:r>
            <a:endParaRPr lang="it-IT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7377787" y="3175562"/>
            <a:ext cx="1721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 SYSTEM</a:t>
            </a:r>
            <a:endParaRPr lang="pl-PL" dirty="0"/>
          </a:p>
          <a:p>
            <a:pPr algn="ctr"/>
            <a:r>
              <a:rPr lang="pl-PL" dirty="0"/>
              <a:t>SZESNASTKOWY</a:t>
            </a:r>
            <a:endParaRPr lang="it-IT" dirty="0"/>
          </a:p>
        </p:txBody>
      </p:sp>
      <p:pic>
        <p:nvPicPr>
          <p:cNvPr id="16" name="Obraz 1" descr="Creative Commons License">
            <a:extLst>
              <a:ext uri="{FF2B5EF4-FFF2-40B4-BE49-F238E27FC236}">
                <a16:creationId xmlns:a16="http://schemas.microsoft.com/office/drawing/2014/main" id="{BD61EE22-D9B3-4552-A21E-FAF9131F06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29" y="6181724"/>
            <a:ext cx="1033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9184404"/>
      </p:ext>
    </p:extLst>
  </p:cSld>
  <p:clrMapOvr>
    <a:masterClrMapping/>
  </p:clrMapOvr>
  <p:transition advClick="0" advTm="12000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 10"/>
          <p:cNvSpPr/>
          <p:nvPr/>
        </p:nvSpPr>
        <p:spPr>
          <a:xfrm>
            <a:off x="160733" y="81626"/>
            <a:ext cx="1926856" cy="670281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2087589" y="0"/>
            <a:ext cx="10084321" cy="6761029"/>
          </a:xfrm>
          <a:prstGeom prst="rect">
            <a:avLst/>
          </a:prstGeom>
          <a:solidFill>
            <a:schemeClr val="bg1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3546" y="96765"/>
            <a:ext cx="2654714" cy="758297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69" y="239151"/>
            <a:ext cx="1637071" cy="1427190"/>
          </a:xfrm>
          <a:prstGeom prst="rect">
            <a:avLst/>
          </a:prstGeom>
        </p:spPr>
      </p:pic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ILA-LEAN</a:t>
            </a:r>
            <a:r>
              <a:rPr lang="pl-PL" dirty="0">
                <a:solidFill>
                  <a:schemeClr val="tx1"/>
                </a:solidFill>
              </a:rPr>
              <a:t> Project No 2016-1-PL01-KA203-026293 - 2016-2018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Symbol zastępczy numeru slajdu 6"/>
          <p:cNvSpPr txBox="1">
            <a:spLocks/>
          </p:cNvSpPr>
          <p:nvPr/>
        </p:nvSpPr>
        <p:spPr>
          <a:xfrm>
            <a:off x="660032" y="5683873"/>
            <a:ext cx="8501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4AA4A48-4D23-43D7-A1B5-5069863354E2}" type="slidenum">
              <a:rPr lang="en-US" sz="3000" smtClean="0">
                <a:solidFill>
                  <a:schemeClr val="tx1"/>
                </a:solidFill>
              </a:rPr>
              <a:pPr algn="ctr"/>
              <a:t>9</a:t>
            </a:fld>
            <a:endParaRPr lang="en-US" sz="3000" dirty="0">
              <a:solidFill>
                <a:schemeClr val="tx1"/>
              </a:solidFill>
            </a:endParaRPr>
          </a:p>
        </p:txBody>
      </p:sp>
      <p:pic>
        <p:nvPicPr>
          <p:cNvPr id="15" name="Immagine 14" descr="Logo Centofor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2904" y="1879600"/>
            <a:ext cx="1817780" cy="457200"/>
          </a:xfrm>
          <a:prstGeom prst="rect">
            <a:avLst/>
          </a:prstGeom>
        </p:spPr>
      </p:pic>
      <p:sp>
        <p:nvSpPr>
          <p:cNvPr id="19" name="CasellaDiTesto 18"/>
          <p:cNvSpPr txBox="1"/>
          <p:nvPr/>
        </p:nvSpPr>
        <p:spPr>
          <a:xfrm>
            <a:off x="2913879" y="1697064"/>
            <a:ext cx="823043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3800" b="1" dirty="0"/>
              <a:t>V + MC = </a:t>
            </a:r>
            <a:r>
              <a:rPr lang="it-IT" sz="13800" b="1" dirty="0">
                <a:solidFill>
                  <a:srgbClr val="0070C0"/>
                </a:solidFill>
              </a:rPr>
              <a:t>()</a:t>
            </a:r>
            <a:r>
              <a:rPr lang="it-IT" sz="13800" b="1" dirty="0"/>
              <a:t> </a:t>
            </a:r>
            <a:endParaRPr lang="it-IT" sz="4400" b="1" dirty="0"/>
          </a:p>
        </p:txBody>
      </p:sp>
      <p:sp>
        <p:nvSpPr>
          <p:cNvPr id="22" name="CasellaDiTesto 21"/>
          <p:cNvSpPr txBox="1"/>
          <p:nvPr/>
        </p:nvSpPr>
        <p:spPr>
          <a:xfrm>
            <a:off x="4558219" y="4389713"/>
            <a:ext cx="46189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i="1" dirty="0"/>
              <a:t>KARTA</a:t>
            </a:r>
            <a:r>
              <a:rPr lang="it-IT" sz="4800" i="1" dirty="0"/>
              <a:t>: </a:t>
            </a:r>
            <a:r>
              <a:rPr lang="pl-PL" sz="4800" i="1" dirty="0">
                <a:highlight>
                  <a:srgbClr val="FFFF00"/>
                </a:highlight>
              </a:rPr>
              <a:t>BIAŁA</a:t>
            </a:r>
            <a:r>
              <a:rPr lang="it-IT" sz="4800" i="1" dirty="0"/>
              <a:t> </a:t>
            </a:r>
            <a:endParaRPr lang="it-IT" sz="1400" i="1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3623036" y="3637227"/>
            <a:ext cx="2608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SYSTEM RZYMSKI</a:t>
            </a:r>
            <a:endParaRPr lang="it-IT" dirty="0"/>
          </a:p>
        </p:txBody>
      </p:sp>
      <p:pic>
        <p:nvPicPr>
          <p:cNvPr id="14" name="Obraz 1" descr="Creative Commons License">
            <a:extLst>
              <a:ext uri="{FF2B5EF4-FFF2-40B4-BE49-F238E27FC236}">
                <a16:creationId xmlns:a16="http://schemas.microsoft.com/office/drawing/2014/main" id="{2E080DF1-6FD7-4342-9F44-331B5E0446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29" y="6181724"/>
            <a:ext cx="1033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265472"/>
      </p:ext>
    </p:extLst>
  </p:cSld>
  <p:clrMapOvr>
    <a:masterClrMapping/>
  </p:clrMapOvr>
  <p:transition advClick="0" advTm="12000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2294</TotalTime>
  <Words>442</Words>
  <Application>Microsoft Office PowerPoint</Application>
  <PresentationFormat>Panoramiczny</PresentationFormat>
  <Paragraphs>128</Paragraphs>
  <Slides>18</Slides>
  <Notes>17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Cambria Math</vt:lpstr>
      <vt:lpstr>Times New Roman</vt:lpstr>
      <vt:lpstr>Motyw pakietu Office</vt:lpstr>
      <vt:lpstr>GRA 5S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Dorota</dc:creator>
  <cp:lastModifiedBy>Dorota</cp:lastModifiedBy>
  <cp:revision>188</cp:revision>
  <dcterms:created xsi:type="dcterms:W3CDTF">2017-02-01T20:12:17Z</dcterms:created>
  <dcterms:modified xsi:type="dcterms:W3CDTF">2018-09-07T16:34:40Z</dcterms:modified>
</cp:coreProperties>
</file>