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7" r:id="rId1"/>
  </p:sldMasterIdLst>
  <p:notesMasterIdLst>
    <p:notesMasterId r:id="rId18"/>
  </p:notesMasterIdLst>
  <p:sldIdLst>
    <p:sldId id="256" r:id="rId2"/>
    <p:sldId id="257" r:id="rId3"/>
    <p:sldId id="267" r:id="rId4"/>
    <p:sldId id="270" r:id="rId5"/>
    <p:sldId id="258" r:id="rId6"/>
    <p:sldId id="259" r:id="rId7"/>
    <p:sldId id="260" r:id="rId8"/>
    <p:sldId id="262" r:id="rId9"/>
    <p:sldId id="263" r:id="rId10"/>
    <p:sldId id="266" r:id="rId11"/>
    <p:sldId id="271" r:id="rId12"/>
    <p:sldId id="269" r:id="rId13"/>
    <p:sldId id="268" r:id="rId14"/>
    <p:sldId id="261" r:id="rId15"/>
    <p:sldId id="265" r:id="rId16"/>
    <p:sldId id="272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5064" autoAdjust="0"/>
  </p:normalViewPr>
  <p:slideViewPr>
    <p:cSldViewPr snapToGrid="0">
      <p:cViewPr varScale="1">
        <p:scale>
          <a:sx n="69" d="100"/>
          <a:sy n="69" d="100"/>
        </p:scale>
        <p:origin x="7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DC330-370C-4D01-BFCD-B628C6BCC920}" type="datetimeFigureOut">
              <a:rPr lang="en-US" smtClean="0"/>
              <a:pPr/>
              <a:t>9/7/2018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DDCF9-0581-4DE8-B71E-0014485F77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6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511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86333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671764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357284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4189937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042723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373773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38174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034071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91591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2168732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975567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181903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107586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9381F1-4538-4027-9B65-B6F368267B14}" type="slidenum">
              <a:rPr lang="nl-BE" altLang="pl-PL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nl-BE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BE" alt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PT" altLang="pl-PL"/>
          </a:p>
        </p:txBody>
      </p:sp>
    </p:spTree>
    <p:extLst>
      <p:ext uri="{BB962C8B-B14F-4D97-AF65-F5344CB8AC3E}">
        <p14:creationId xmlns:p14="http://schemas.microsoft.com/office/powerpoint/2010/main" val="66141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85837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48021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33069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40175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27674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36785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37448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86862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74114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20204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1-02-2017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ILA-LEAN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70023"/>
      </p:ext>
    </p:extLst>
  </p:cSld>
  <p:clrMapOvr>
    <a:masterClrMapping/>
  </p:clrMapOvr>
  <p:transition advClick="0" advTm="12000">
    <p:fade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1-02-2017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ILA-LEAN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4A48-4D23-43D7-A1B5-506986335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ransition advClick="0" advTm="12000">
    <p:fade/>
    <p:sndAc>
      <p:stSnd>
        <p:snd r:embed="rId13" name="bomb.wav"/>
      </p:stSnd>
    </p:sndAc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hyperlink" Target="https://creativecommons.org/licenses/by-sa/4.0/legalcode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2404927"/>
            <a:ext cx="12192000" cy="29395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30" y="88488"/>
            <a:ext cx="2316454" cy="201947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12" y="545461"/>
            <a:ext cx="3388965" cy="968029"/>
          </a:xfrm>
          <a:prstGeom prst="rect">
            <a:avLst/>
          </a:prstGeom>
        </p:spPr>
      </p:pic>
      <p:sp>
        <p:nvSpPr>
          <p:cNvPr id="9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5344511"/>
            <a:ext cx="12192000" cy="1513490"/>
          </a:xfrm>
        </p:spPr>
        <p:txBody>
          <a:bodyPr/>
          <a:lstStyle/>
          <a:p>
            <a:r>
              <a:rPr lang="pl-PL" sz="1800" i="1" dirty="0">
                <a:solidFill>
                  <a:schemeClr val="tx1"/>
                </a:solidFill>
              </a:rPr>
              <a:t>„</a:t>
            </a:r>
            <a:r>
              <a:rPr lang="en-US" sz="1800" i="1" dirty="0">
                <a:solidFill>
                  <a:schemeClr val="tx1"/>
                </a:solidFill>
              </a:rPr>
              <a:t>Innovative Learning Approaches for Implementation of Lean Thinking to Enhance Office and Knowledge Work Productivity</a:t>
            </a:r>
            <a:r>
              <a:rPr lang="pl-PL" sz="1800" i="1" dirty="0">
                <a:solidFill>
                  <a:schemeClr val="tx1"/>
                </a:solidFill>
              </a:rPr>
              <a:t>”</a:t>
            </a:r>
          </a:p>
          <a:p>
            <a:endParaRPr lang="pl-PL" sz="1800" dirty="0">
              <a:solidFill>
                <a:schemeClr val="tx1"/>
              </a:solidFill>
            </a:endParaRPr>
          </a:p>
          <a:p>
            <a:r>
              <a:rPr lang="pl-PL" sz="1800" i="1" dirty="0">
                <a:solidFill>
                  <a:schemeClr val="tx1"/>
                </a:solidFill>
              </a:rPr>
              <a:t>ILA-LEAN Project No 2016-1-PL01-KA203-026293    </a:t>
            </a:r>
          </a:p>
          <a:p>
            <a:r>
              <a:rPr lang="pl-PL" sz="1800" i="1" dirty="0">
                <a:solidFill>
                  <a:schemeClr val="tx1"/>
                </a:solidFill>
              </a:rPr>
              <a:t>2016-2018</a:t>
            </a:r>
          </a:p>
        </p:txBody>
      </p:sp>
      <p:pic>
        <p:nvPicPr>
          <p:cNvPr id="10" name="Immagine 9" descr="Logo Cento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2403"/>
            <a:ext cx="4023360" cy="1011936"/>
          </a:xfrm>
          <a:prstGeom prst="rect">
            <a:avLst/>
          </a:prstGeom>
        </p:spPr>
      </p:pic>
      <p:sp>
        <p:nvSpPr>
          <p:cNvPr id="11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0222" y="2481572"/>
            <a:ext cx="10733649" cy="1104383"/>
          </a:xfrm>
        </p:spPr>
        <p:txBody>
          <a:bodyPr>
            <a:noAutofit/>
          </a:bodyPr>
          <a:lstStyle/>
          <a:p>
            <a:r>
              <a:rPr lang="pl-PL" altLang="it-IT" sz="8000" dirty="0"/>
              <a:t>GRA </a:t>
            </a:r>
            <a:r>
              <a:rPr lang="it-IT" altLang="it-IT" sz="8000" dirty="0"/>
              <a:t>5S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901440" y="3582330"/>
            <a:ext cx="456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KARTY – POKAZ SLAJDÓW</a:t>
            </a:r>
            <a:endParaRPr lang="it-IT" sz="3200" dirty="0"/>
          </a:p>
        </p:txBody>
      </p:sp>
      <p:sp>
        <p:nvSpPr>
          <p:cNvPr id="13" name="Podtytuł 2">
            <a:extLst>
              <a:ext uri="{FF2B5EF4-FFF2-40B4-BE49-F238E27FC236}">
                <a16:creationId xmlns:a16="http://schemas.microsoft.com/office/drawing/2014/main" id="{E8558F7A-C846-49EF-AF51-4E0BCF535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354" y="4331969"/>
            <a:ext cx="9741408" cy="1012541"/>
          </a:xfrm>
        </p:spPr>
        <p:txBody>
          <a:bodyPr>
            <a:normAutofit/>
          </a:bodyPr>
          <a:lstStyle/>
          <a:p>
            <a:r>
              <a:rPr lang="pl-PL" altLang="en-US" dirty="0" err="1"/>
              <a:t>Chiara</a:t>
            </a:r>
            <a:r>
              <a:rPr lang="pl-PL" altLang="en-US" dirty="0"/>
              <a:t> </a:t>
            </a:r>
            <a:r>
              <a:rPr lang="pl-PL" altLang="en-US" dirty="0" err="1"/>
              <a:t>Longhi</a:t>
            </a:r>
            <a:r>
              <a:rPr lang="pl-PL" altLang="en-US" dirty="0"/>
              <a:t>, </a:t>
            </a:r>
            <a:r>
              <a:rPr lang="pl-PL" altLang="en-US" dirty="0" err="1"/>
              <a:t>Gennaro</a:t>
            </a:r>
            <a:r>
              <a:rPr lang="pl-PL" altLang="en-US" dirty="0"/>
              <a:t> Opera</a:t>
            </a:r>
          </a:p>
          <a:p>
            <a:r>
              <a:rPr lang="pl-PL" altLang="en-US" i="1" dirty="0" err="1"/>
              <a:t>Centoform</a:t>
            </a:r>
            <a:r>
              <a:rPr lang="pl-PL" altLang="en-US" i="1" dirty="0"/>
              <a:t> </a:t>
            </a:r>
            <a:r>
              <a:rPr lang="pl-PL" altLang="en-US" i="1" dirty="0" err="1"/>
              <a:t>Srl</a:t>
            </a:r>
            <a:endParaRPr lang="pl-PL" altLang="en-US" i="1" dirty="0"/>
          </a:p>
        </p:txBody>
      </p:sp>
      <p:pic>
        <p:nvPicPr>
          <p:cNvPr id="14" name="Obraz 1" descr="Creative Commons License">
            <a:extLst>
              <a:ext uri="{FF2B5EF4-FFF2-40B4-BE49-F238E27FC236}">
                <a16:creationId xmlns:a16="http://schemas.microsoft.com/office/drawing/2014/main" id="{B96A79DF-ECEC-43C2-BD01-854CE4876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1" y="6423482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daty 2">
            <a:extLst>
              <a:ext uri="{FF2B5EF4-FFF2-40B4-BE49-F238E27FC236}">
                <a16:creationId xmlns:a16="http://schemas.microsoft.com/office/drawing/2014/main" id="{E40FCEDA-D466-40CA-ADD9-3C33D914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97563" y="6404388"/>
            <a:ext cx="946138" cy="357189"/>
          </a:xfrm>
        </p:spPr>
        <p:txBody>
          <a:bodyPr/>
          <a:lstStyle/>
          <a:p>
            <a:pPr algn="ctr"/>
            <a:r>
              <a:rPr lang="pl-PL" sz="2200" dirty="0">
                <a:solidFill>
                  <a:schemeClr val="tx1"/>
                </a:solidFill>
              </a:rPr>
              <a:t>2018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04121"/>
      </p:ext>
    </p:extLst>
  </p:cSld>
  <p:clrMapOvr>
    <a:masterClrMapping/>
  </p:clrMapOvr>
  <p:transition advClick="0" advTm="12000">
    <p:fade/>
    <p:sndAc>
      <p:stSnd>
        <p:snd r:embed="rId2" name="bomb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40038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10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81428" y="1980435"/>
            <a:ext cx="8662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b="1" dirty="0"/>
              <a:t>– 190 + 5 = </a:t>
            </a:r>
            <a:r>
              <a:rPr lang="it-IT" sz="8800" b="1" dirty="0">
                <a:solidFill>
                  <a:schemeClr val="accent6"/>
                </a:solidFill>
              </a:rPr>
              <a:t>()</a:t>
            </a:r>
            <a:r>
              <a:rPr lang="it-IT" sz="8800" b="1" dirty="0"/>
              <a:t> </a:t>
            </a:r>
            <a:endParaRPr lang="it-IT" sz="32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/>
              <a:t>BIAŁA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68C60B6D-137F-47F4-A35D-1EB242DB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466405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11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439294" y="1282736"/>
            <a:ext cx="9380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9 + 13 = </a:t>
            </a:r>
            <a:r>
              <a:rPr lang="it-IT" sz="13800" b="1" dirty="0">
                <a:solidFill>
                  <a:schemeClr val="accent6"/>
                </a:solidFill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/>
              <a:t>BIAŁA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CB4E7E56-F81E-4039-90C0-3D538006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13651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107679" y="10912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12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826229" y="1879600"/>
            <a:ext cx="10607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19 + 37= ()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/>
              <a:t>BIAŁA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45AA7372-81C2-40D3-9EE1-D294FB20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486444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13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3880" y="1879600"/>
            <a:ext cx="82304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77 - 28 = </a:t>
            </a:r>
            <a:r>
              <a:rPr lang="it-IT" sz="11500" b="1" dirty="0">
                <a:solidFill>
                  <a:schemeClr val="accent6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816097" y="4350687"/>
            <a:ext cx="519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0000"/>
                </a:highlight>
              </a:rPr>
              <a:t>CZERWONA</a:t>
            </a:r>
            <a:endParaRPr lang="it-IT" sz="1400" i="1" dirty="0">
              <a:highlight>
                <a:srgbClr val="FF0000"/>
              </a:highlight>
            </a:endParaRPr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EFCF8C03-8F17-4546-9B5B-141BBDD7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62706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14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272538" y="1879600"/>
            <a:ext cx="87409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 67 - 99 = ()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621025" y="4389713"/>
            <a:ext cx="5556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0000"/>
                </a:highlight>
              </a:rPr>
              <a:t>CZERWONA</a:t>
            </a:r>
            <a:endParaRPr lang="it-IT" sz="1400" i="1" dirty="0">
              <a:highlight>
                <a:srgbClr val="FF0000"/>
              </a:highlight>
            </a:endParaRPr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E487C941-AA4F-4B0E-816C-0E82C0326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123116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15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98128" y="1592054"/>
            <a:ext cx="97173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90</a:t>
            </a:r>
            <a:r>
              <a:rPr lang="it-IT" sz="4400" b="1" dirty="0"/>
              <a:t>  </a:t>
            </a:r>
            <a:r>
              <a:rPr lang="it-IT" sz="13800" b="1" dirty="0"/>
              <a:t>–</a:t>
            </a:r>
            <a:r>
              <a:rPr lang="it-IT" sz="11500" b="1" dirty="0"/>
              <a:t> 1555</a:t>
            </a:r>
            <a:r>
              <a:rPr lang="it-IT" sz="4400" b="1" dirty="0"/>
              <a:t> </a:t>
            </a:r>
            <a:r>
              <a:rPr lang="it-IT" sz="11500" b="1" dirty="0"/>
              <a:t>= </a:t>
            </a:r>
            <a:r>
              <a:rPr lang="it-IT" sz="13800" b="1" dirty="0">
                <a:solidFill>
                  <a:srgbClr val="0070C0"/>
                </a:solidFill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706369" y="4389713"/>
            <a:ext cx="5470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0000"/>
                </a:highlight>
              </a:rPr>
              <a:t>CZERWONA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E4ADB256-ED55-40F4-ABCC-2856ED018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07565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16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07470" y="239151"/>
            <a:ext cx="4505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TABELA ROZWIĄZAŃ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665033" y="1666341"/>
            <a:ext cx="2382592" cy="20928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it-IT" sz="2800" b="1" dirty="0"/>
              <a:t>3</a:t>
            </a:r>
          </a:p>
          <a:p>
            <a:pPr algn="ctr"/>
            <a:r>
              <a:rPr lang="it-IT" sz="2800" b="1" dirty="0">
                <a:solidFill>
                  <a:schemeClr val="accent5"/>
                </a:solidFill>
              </a:rPr>
              <a:t>2</a:t>
            </a:r>
          </a:p>
          <a:p>
            <a:pPr algn="ctr"/>
            <a:r>
              <a:rPr lang="it-IT" sz="2800" b="1" dirty="0">
                <a:solidFill>
                  <a:srgbClr val="FF0000"/>
                </a:solidFill>
              </a:rPr>
              <a:t>48</a:t>
            </a:r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418966" y="1666340"/>
            <a:ext cx="2382592" cy="2954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56</a:t>
            </a:r>
          </a:p>
          <a:p>
            <a:pPr algn="ctr"/>
            <a:r>
              <a:rPr lang="it-IT" sz="2800" b="1" dirty="0">
                <a:solidFill>
                  <a:schemeClr val="accent6"/>
                </a:solidFill>
              </a:rPr>
              <a:t>30</a:t>
            </a:r>
          </a:p>
          <a:p>
            <a:pPr algn="ctr"/>
            <a:r>
              <a:rPr lang="it-IT" sz="2800" b="1" dirty="0">
                <a:solidFill>
                  <a:schemeClr val="accent5"/>
                </a:solidFill>
              </a:rPr>
              <a:t>1105</a:t>
            </a:r>
          </a:p>
          <a:p>
            <a:pPr algn="ctr"/>
            <a:r>
              <a:rPr lang="it-IT" sz="2800" b="1" dirty="0">
                <a:solidFill>
                  <a:schemeClr val="accent6"/>
                </a:solidFill>
              </a:rPr>
              <a:t>-185</a:t>
            </a:r>
          </a:p>
          <a:p>
            <a:pPr algn="ctr"/>
            <a:r>
              <a:rPr lang="it-IT" sz="2800" b="1" dirty="0">
                <a:solidFill>
                  <a:schemeClr val="accent6"/>
                </a:solidFill>
              </a:rPr>
              <a:t>22</a:t>
            </a:r>
          </a:p>
          <a:p>
            <a:pPr algn="ctr"/>
            <a:r>
              <a:rPr lang="it-IT" sz="2800" b="1" dirty="0"/>
              <a:t>56</a:t>
            </a: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272250" y="1666340"/>
            <a:ext cx="2382592" cy="166199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/>
                </a:solidFill>
              </a:rPr>
              <a:t>49</a:t>
            </a:r>
          </a:p>
          <a:p>
            <a:pPr algn="ctr"/>
            <a:r>
              <a:rPr lang="it-IT" sz="2800" b="1" dirty="0"/>
              <a:t>- 32</a:t>
            </a:r>
          </a:p>
          <a:p>
            <a:pPr algn="ctr"/>
            <a:r>
              <a:rPr lang="it-IT" sz="2800" b="1" dirty="0">
                <a:solidFill>
                  <a:schemeClr val="accent5"/>
                </a:solidFill>
              </a:rPr>
              <a:t>- 1465</a:t>
            </a:r>
          </a:p>
          <a:p>
            <a:endParaRPr lang="it-IT" dirty="0"/>
          </a:p>
        </p:txBody>
      </p:sp>
      <p:pic>
        <p:nvPicPr>
          <p:cNvPr id="17" name="Obraz 1" descr="Creative Commons License">
            <a:extLst>
              <a:ext uri="{FF2B5EF4-FFF2-40B4-BE49-F238E27FC236}">
                <a16:creationId xmlns:a16="http://schemas.microsoft.com/office/drawing/2014/main" id="{559600AF-1165-42D0-8B4A-1C60D622D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629777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04776" y="96765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63433" y="5252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6" name="Tekstvak 3"/>
          <p:cNvSpPr txBox="1">
            <a:spLocks noChangeArrowheads="1"/>
          </p:cNvSpPr>
          <p:nvPr/>
        </p:nvSpPr>
        <p:spPr bwMode="auto">
          <a:xfrm>
            <a:off x="2790481" y="4789177"/>
            <a:ext cx="90958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altLang="pl-PL" sz="1400" u="sng" dirty="0"/>
              <a:t>Zastrzeżenie prawne:</a:t>
            </a:r>
          </a:p>
          <a:p>
            <a:r>
              <a:rPr lang="pl-PL" altLang="pl-PL" sz="1400" dirty="0"/>
              <a:t>Projekt jest współfinansowany przez Komisję Europejską. Niniejsza publikacja odzwierciedla jedynie punk widzenia autora </a:t>
            </a:r>
          </a:p>
          <a:p>
            <a:r>
              <a:rPr lang="pl-PL" altLang="pl-PL" sz="1400" dirty="0"/>
              <a:t>i Komisja nie ponosi odpowiedzialności za jakiekolwiek skutki wykorzystania informacji w niej zawartych.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90481" y="3664509"/>
            <a:ext cx="879987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l-PL" sz="14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1400" b="1" dirty="0">
                <a:latin typeface="Arial" charset="0"/>
                <a:cs typeface="Arial" charset="0"/>
              </a:rPr>
              <a:t>Numer Projektu</a:t>
            </a:r>
            <a:r>
              <a:rPr lang="en-GB" sz="1400" b="1" dirty="0">
                <a:latin typeface="Arial" charset="0"/>
                <a:cs typeface="Arial" charset="0"/>
              </a:rPr>
              <a:t>: 2016-1-PL01-KA203-026293</a:t>
            </a:r>
            <a:endParaRPr lang="pl-PL" sz="1400" b="1" dirty="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endParaRPr lang="pl-PL" sz="1400" b="1" dirty="0">
              <a:latin typeface="Arial" charset="0"/>
              <a:cs typeface="Arial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2182335" y="1494026"/>
            <a:ext cx="9579460" cy="18107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1" dirty="0">
                <a:latin typeface="Arial" charset="0"/>
                <a:cs typeface="Arial" charset="0"/>
              </a:rPr>
              <a:t>Innovative Learning Approaches for Implementation of Lean Thinking to Enhance </a:t>
            </a:r>
            <a:br>
              <a:rPr lang="pl-PL" sz="3400" b="1" dirty="0">
                <a:latin typeface="Arial" charset="0"/>
                <a:cs typeface="Arial" charset="0"/>
              </a:rPr>
            </a:br>
            <a:r>
              <a:rPr lang="en-US" sz="3400" b="1" dirty="0">
                <a:latin typeface="Arial" charset="0"/>
                <a:cs typeface="Arial" charset="0"/>
              </a:rPr>
              <a:t>Office and Knowledge Work Productivity</a:t>
            </a:r>
            <a:endParaRPr lang="pl-PL" sz="3400" b="1" dirty="0">
              <a:latin typeface="Arial" charset="0"/>
              <a:cs typeface="Arial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60032" y="5683873"/>
            <a:ext cx="863968" cy="365125"/>
          </a:xfrm>
        </p:spPr>
        <p:txBody>
          <a:bodyPr/>
          <a:lstStyle/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2</a:t>
            </a:fld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2182335" y="514107"/>
            <a:ext cx="8446287" cy="1163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000" b="1" dirty="0">
                <a:latin typeface="Arial" charset="0"/>
                <a:cs typeface="Arial" charset="0"/>
              </a:rPr>
              <a:t>Tytuł Projektu</a:t>
            </a:r>
          </a:p>
        </p:txBody>
      </p:sp>
      <p:pic>
        <p:nvPicPr>
          <p:cNvPr id="13" name="Obraz 1" descr="Creative Commons License">
            <a:extLst>
              <a:ext uri="{FF2B5EF4-FFF2-40B4-BE49-F238E27FC236}">
                <a16:creationId xmlns:a16="http://schemas.microsoft.com/office/drawing/2014/main" id="{8DB807AB-215B-4763-BC5C-9143B1E09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68" y="6002851"/>
            <a:ext cx="1297847" cy="4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7319CF87-7380-461B-AEEA-78636859669D}"/>
              </a:ext>
            </a:extLst>
          </p:cNvPr>
          <p:cNvSpPr/>
          <p:nvPr/>
        </p:nvSpPr>
        <p:spPr>
          <a:xfrm>
            <a:off x="4311675" y="58899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Niniejsza publikacja jest objęta licencją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 Commons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Attribution-</a:t>
            </a:r>
            <a:r>
              <a:rPr lang="en-US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ShareAlike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4.0 International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(CC BY-SA 4.0).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C7B11AB6-C350-4FE5-8967-6385F0712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5" y="1810926"/>
            <a:ext cx="1034556" cy="64439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AB4F21A-29BC-418C-B069-6C7CEAF2D9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2529007"/>
            <a:ext cx="1033463" cy="75161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ECFB2F1F-DE21-4792-92B9-F63F96FB3E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3338286"/>
            <a:ext cx="1033463" cy="687186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FA6D106-4768-4E53-AE0C-A370D9899A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4120356"/>
            <a:ext cx="1033463" cy="68897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B3EA8B63-6A50-4F78-96F2-7316D485E4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4" y="4869095"/>
            <a:ext cx="1033463" cy="6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2609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3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3232" y="1879600"/>
            <a:ext cx="73471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 + 1 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FF00"/>
                </a:highlight>
              </a:rPr>
              <a:t>ŻÓŁTA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5BCE06A2-530A-42DC-9CD4-393CD3D5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87000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4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3232" y="1879600"/>
            <a:ext cx="87409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72 - 69 = ()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FF00"/>
                </a:highlight>
              </a:rPr>
              <a:t>ŻÓŁTA</a:t>
            </a:r>
            <a:endParaRPr lang="it-IT" sz="1400" i="1" dirty="0">
              <a:highlight>
                <a:srgbClr val="FFFF00"/>
              </a:highlight>
            </a:endParaRPr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379EEDCB-5A72-48EC-A01C-A05E1BFF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83317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107679" y="-50074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5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3232" y="1879600"/>
            <a:ext cx="73471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 + 1 = </a:t>
            </a:r>
            <a:r>
              <a:rPr lang="it-IT" sz="11500" b="1" dirty="0">
                <a:solidFill>
                  <a:srgbClr val="0070C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FF00"/>
                </a:highlight>
              </a:rPr>
              <a:t>ŻÓŁTA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5D4B39F9-A0D6-4806-B9C4-F576CF2D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165576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6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913880" y="1879600"/>
            <a:ext cx="82304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31 + 17 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>
                <a:highlight>
                  <a:srgbClr val="FFFF00"/>
                </a:highlight>
              </a:rPr>
              <a:t>ŻÓŁTA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30CFC0E9-6081-499A-8306-2263F14D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57218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7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826229" y="1879600"/>
            <a:ext cx="106070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b="1" dirty="0"/>
              <a:t>19 + 37= </a:t>
            </a:r>
            <a:r>
              <a:rPr lang="it-IT" sz="11500" b="1" dirty="0">
                <a:solidFill>
                  <a:srgbClr val="FF0000"/>
                </a:solidFill>
              </a:rPr>
              <a:t>()</a:t>
            </a:r>
            <a:r>
              <a:rPr lang="it-IT" sz="11500" b="1" dirty="0"/>
              <a:t> </a:t>
            </a:r>
            <a:endParaRPr lang="it-IT" sz="40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/>
              <a:t>BIAŁA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57ECE2FD-E977-4D6E-BE71-0CDF1E19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014660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8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480084" y="1329726"/>
            <a:ext cx="90553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15 + 15 = </a:t>
            </a:r>
            <a:r>
              <a:rPr lang="it-IT" sz="13800" b="1" dirty="0">
                <a:solidFill>
                  <a:srgbClr val="00B050"/>
                </a:solidFill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/>
              <a:t>BIAŁA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244024F5-25C1-4C04-9F78-B1B7E4A3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184404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160733" y="81626"/>
            <a:ext cx="1926856" cy="6702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087589" y="0"/>
            <a:ext cx="10084321" cy="6761029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546" y="96765"/>
            <a:ext cx="2654714" cy="7582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9" y="239151"/>
            <a:ext cx="1637071" cy="1427190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ILA-LEAN</a:t>
            </a:r>
            <a:r>
              <a:rPr lang="pl-PL" dirty="0">
                <a:solidFill>
                  <a:schemeClr val="tx1"/>
                </a:solidFill>
              </a:rPr>
              <a:t> Project No 2016-1-PL01-KA203-026293 - 2016-2018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ymbol zastępczy numeru slajdu 6"/>
          <p:cNvSpPr txBox="1">
            <a:spLocks/>
          </p:cNvSpPr>
          <p:nvPr/>
        </p:nvSpPr>
        <p:spPr>
          <a:xfrm>
            <a:off x="660032" y="5683873"/>
            <a:ext cx="850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4AA4A48-4D23-43D7-A1B5-5069863354E2}" type="slidenum">
              <a:rPr lang="en-US" sz="3000" smtClean="0">
                <a:solidFill>
                  <a:schemeClr val="tx1"/>
                </a:solidFill>
              </a:rPr>
              <a:pPr algn="ctr"/>
              <a:t>9</a:t>
            </a:fld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5" name="Immagine 14" descr="Logo Cento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904" y="1879600"/>
            <a:ext cx="1817780" cy="4572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98128" y="1741398"/>
            <a:ext cx="9056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800" b="1" dirty="0"/>
              <a:t>5 + 1100 = </a:t>
            </a:r>
            <a:r>
              <a:rPr lang="it-IT" sz="13800" b="1" dirty="0">
                <a:solidFill>
                  <a:srgbClr val="0070C0"/>
                </a:solidFill>
              </a:rPr>
              <a:t>()</a:t>
            </a:r>
            <a:r>
              <a:rPr lang="it-IT" sz="13800" b="1" dirty="0"/>
              <a:t> </a:t>
            </a:r>
            <a:endParaRPr lang="it-IT" sz="4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558219" y="4389713"/>
            <a:ext cx="4618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i="1" dirty="0"/>
              <a:t>KARTA</a:t>
            </a:r>
            <a:r>
              <a:rPr lang="it-IT" sz="4800" i="1" dirty="0"/>
              <a:t>: </a:t>
            </a:r>
            <a:r>
              <a:rPr lang="pl-PL" sz="4800" i="1" dirty="0"/>
              <a:t>BIAŁA</a:t>
            </a:r>
            <a:r>
              <a:rPr lang="it-IT" sz="4800" i="1" dirty="0"/>
              <a:t> </a:t>
            </a:r>
            <a:endParaRPr lang="it-IT" sz="1400" i="1" dirty="0"/>
          </a:p>
        </p:txBody>
      </p:sp>
      <p:pic>
        <p:nvPicPr>
          <p:cNvPr id="12" name="Obraz 1" descr="Creative Commons License">
            <a:extLst>
              <a:ext uri="{FF2B5EF4-FFF2-40B4-BE49-F238E27FC236}">
                <a16:creationId xmlns:a16="http://schemas.microsoft.com/office/drawing/2014/main" id="{83898419-E608-4433-96FD-B2C0EB1C6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9" y="6181724"/>
            <a:ext cx="10334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5472"/>
      </p:ext>
    </p:extLst>
  </p:cSld>
  <p:clrMapOvr>
    <a:masterClrMapping/>
  </p:clrMapOvr>
  <p:transition advClick="0" advTm="12000">
    <p:fade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2250</TotalTime>
  <Words>336</Words>
  <Application>Microsoft Office PowerPoint</Application>
  <PresentationFormat>Panoramiczny</PresentationFormat>
  <Paragraphs>101</Paragraphs>
  <Slides>16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Motyw pakietu Office</vt:lpstr>
      <vt:lpstr>GRA 5S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Dorota</dc:creator>
  <cp:lastModifiedBy>Dorota</cp:lastModifiedBy>
  <cp:revision>186</cp:revision>
  <dcterms:created xsi:type="dcterms:W3CDTF">2017-02-01T20:12:17Z</dcterms:created>
  <dcterms:modified xsi:type="dcterms:W3CDTF">2018-09-07T16:35:02Z</dcterms:modified>
</cp:coreProperties>
</file>